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7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00926D-A6D0-4A50-8C02-EDBB034372EB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DA98D45-E153-4194-80D4-6EDB324F5705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1C10C4-22BD-4251-BF6C-A79CFAE4EC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719996-ADB6-421F-9B08-2E901815BC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7F711C-E244-41BA-B3C3-83CDCA3CF6C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63D1D5-6106-44D4-BEB8-70B8BA1A8D8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5E23EC-24BD-4DEC-988F-81BA00ED5A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6CABE5-B252-408F-91E7-EA42C29686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A4F791-8DC8-4A4C-B77C-012D078650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1A4EC6-212B-41EC-8333-0E93EB9B8B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04824E-E549-40AB-BCAC-317112B3539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E1C813-AF35-4A44-B4DB-897EDFA83BF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22FA4D-345B-47A2-86E0-550D6678DC2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6228B6-36E8-4FF7-8B0D-4A34114ED6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6228B6-36E8-4FF7-8B0D-4A34114ED6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2D8DB3-43B1-4F8B-AB2D-6EF8D75EF79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3CF007-77AF-47BD-843A-C0811404D1A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432E66-08F4-4912-8057-C2C4FC8595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20715C-204F-4E52-A2B7-C09BB89DC59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01B5B1-D527-426A-AF21-2D91207DEA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3BC826-4C9F-4FBE-9F68-465FEEBF2CC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5F143-D518-4C54-AEA8-967D8354E44A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8C2B-C2D4-4A2E-8648-BA453ADEDAC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9E51F-8E01-4E6E-927D-5A05F923830D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54154-ABA4-41ED-AF01-925F5A8A3A8B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8395-FBB7-410F-8213-F4E9038C8798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60B72-9160-44A9-AC54-C5D8647596FB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A97D3-3FB2-493B-9603-AA02D1E4E7DD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A4D0F-AFDC-45D5-823F-EC0DBC26F196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0030B-928E-4C7E-B938-5BCF7B85B81B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A0709-F53F-4B99-B450-FD8AA0A354D3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0ADB-D8E5-4592-A7C4-77D0DB9D8829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8A62A-1FD2-4C68-886F-D7776BAEA91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4EF9D-89C0-44CA-8B94-4EA8DCEC0167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90446-D9DC-4890-9A65-F3835F7D6EE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CCA21-551E-4FB5-9838-4870A4CDD166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A719B-C38C-4908-8024-33DD6B0CC2A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8DB0A-D369-4521-A8C4-0C2CBBF362A6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90314-2A89-49DA-B927-CD84B76045D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F52B4-8940-45E2-8A85-B9DD1D10D4CB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8D467-4DCA-47BE-B103-5C903D4EFF2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E8197-106C-4FC8-AC84-D38CB2787FDA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D9620-73AC-448C-AA90-BBC4079E432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A582E6-7806-42A8-9C2F-C411346A0489}" type="datetimeFigureOut">
              <a:rPr lang="en-US"/>
              <a:pPr>
                <a:defRPr/>
              </a:pPr>
              <a:t>3/25/2009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9EA549-38FF-4D81-B130-231502C3EBCD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dreid@waikato.ac.nz" TargetMode="Externa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crosoft.com/windowsxp/using/digitalphotography/photostory/default.mspx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cogdogroo.wikispaces.com/StoryIdea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www.glogster.com/" TargetMode="Externa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hyperlink" Target="http://wordle.net/" TargetMode="External"/><Relationship Id="rId4" Type="http://schemas.openxmlformats.org/officeDocument/2006/relationships/hyperlink" Target="http://www.bighugelabs.com/flickr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hyperlink" Target="http://boyoverboardteamb.blogspot.com/" TargetMode="External"/><Relationship Id="rId3" Type="http://schemas.openxmlformats.org/officeDocument/2006/relationships/hyperlink" Target="http://educationalsoftware.wikispaces.com/EduBlogs" TargetMode="External"/><Relationship Id="rId7" Type="http://schemas.openxmlformats.org/officeDocument/2006/relationships/image" Target="../media/image7.png"/><Relationship Id="rId12" Type="http://schemas.openxmlformats.org/officeDocument/2006/relationships/hyperlink" Target="http://www.opsroom15.blogspot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hyperlink" Target="http://classblogmeister.com/blog.php?blogger_id=1638" TargetMode="External"/><Relationship Id="rId5" Type="http://schemas.openxmlformats.org/officeDocument/2006/relationships/image" Target="../media/image5.png"/><Relationship Id="rId15" Type="http://schemas.openxmlformats.org/officeDocument/2006/relationships/hyperlink" Target="http://bling4yrblog.blogspot.com/" TargetMode="External"/><Relationship Id="rId10" Type="http://schemas.openxmlformats.org/officeDocument/2006/relationships/hyperlink" Target="http://nzedublogs.wikispaces.com/classroom+or+student+blogs+and+podcasts" TargetMode="External"/><Relationship Id="rId4" Type="http://schemas.openxmlformats.org/officeDocument/2006/relationships/image" Target="../media/image21.png"/><Relationship Id="rId9" Type="http://schemas.openxmlformats.org/officeDocument/2006/relationships/image" Target="../media/image22.png"/><Relationship Id="rId14" Type="http://schemas.openxmlformats.org/officeDocument/2006/relationships/hyperlink" Target="http://jesseportfolio.wikispaces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moncraft.com/video-googledocs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desktop.google.com/" TargetMode="External"/><Relationship Id="rId13" Type="http://schemas.openxmlformats.org/officeDocument/2006/relationships/hyperlink" Target="http://www.youtube.com/watch?v=x66lV7GOcNU" TargetMode="External"/><Relationship Id="rId18" Type="http://schemas.openxmlformats.org/officeDocument/2006/relationships/hyperlink" Target="http://creategames.wetpaint.com/page/Tools+for+Creating+Games" TargetMode="External"/><Relationship Id="rId3" Type="http://schemas.openxmlformats.org/officeDocument/2006/relationships/image" Target="../media/image24.png"/><Relationship Id="rId21" Type="http://schemas.openxmlformats.org/officeDocument/2006/relationships/image" Target="../media/image17.png"/><Relationship Id="rId7" Type="http://schemas.openxmlformats.org/officeDocument/2006/relationships/hyperlink" Target="http://www.quia.com/web" TargetMode="External"/><Relationship Id="rId12" Type="http://schemas.openxmlformats.org/officeDocument/2006/relationships/hyperlink" Target="http://www.google.co.nz/search?q=google+docs+register&amp;ie=utf-8&amp;oe=utf-8&amp;aq=t&amp;rls=org.mozilla:en-US:official&amp;client=firefox-a" TargetMode="Externa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0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krbl.com/" TargetMode="External"/><Relationship Id="rId11" Type="http://schemas.openxmlformats.org/officeDocument/2006/relationships/hyperlink" Target="http://www.skype.com/download/skype/windows/" TargetMode="External"/><Relationship Id="rId5" Type="http://schemas.openxmlformats.org/officeDocument/2006/relationships/hyperlink" Target="http://www.wikispaces.com/site/for/teachers" TargetMode="External"/><Relationship Id="rId15" Type="http://schemas.openxmlformats.org/officeDocument/2006/relationships/hyperlink" Target="http://www.commoncraft.com/video-wikis-plain-english" TargetMode="External"/><Relationship Id="rId23" Type="http://schemas.openxmlformats.org/officeDocument/2006/relationships/image" Target="../media/image12.png"/><Relationship Id="rId10" Type="http://schemas.openxmlformats.org/officeDocument/2006/relationships/hyperlink" Target="http://voicethread.com/login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s://secure.del.icio.us/register" TargetMode="External"/><Relationship Id="rId9" Type="http://schemas.openxmlformats.org/officeDocument/2006/relationships/hyperlink" Target="http://www.microsoft.com/windowsxp/using/digitalphotography/photostory/default.mspx" TargetMode="External"/><Relationship Id="rId14" Type="http://schemas.openxmlformats.org/officeDocument/2006/relationships/image" Target="../media/image9.png"/><Relationship Id="rId22" Type="http://schemas.openxmlformats.org/officeDocument/2006/relationships/hyperlink" Target="http://educationalsoftware.wikispaces.com/VoiceThread#toc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hyperlink" Target="http://www.tki.org.nz/r/ict/software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drianbruce.com/computers/educational-software.htm" TargetMode="External"/><Relationship Id="rId5" Type="http://schemas.openxmlformats.org/officeDocument/2006/relationships/hyperlink" Target="http://janeknight.typepad.com/" TargetMode="External"/><Relationship Id="rId4" Type="http://schemas.openxmlformats.org/officeDocument/2006/relationships/hyperlink" Target="http://educationalsoftware.wikispaces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net4classrooms.com/teacher.ht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educationalsoftware.wikispaces.com/" TargetMode="External"/><Relationship Id="rId4" Type="http://schemas.openxmlformats.org/officeDocument/2006/relationships/hyperlink" Target="http://eduscapes.com/tap/tap2.htm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4.png"/><Relationship Id="rId7" Type="http://schemas.openxmlformats.org/officeDocument/2006/relationships/hyperlink" Target="http://rocky11.blogspot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4lpt.co.uk/recommended/top100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hyperlink" Target="http://www.youtube.com/watch?v=x66lV7GOcN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wikispaces.com/site/for/teachers" TargetMode="External"/><Relationship Id="rId7" Type="http://schemas.openxmlformats.org/officeDocument/2006/relationships/image" Target="../media/image7.png"/><Relationship Id="rId12" Type="http://schemas.openxmlformats.org/officeDocument/2006/relationships/hyperlink" Target="http://nzedublogs.wikispaces.com/classes+and+students+using+wiki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hyperlink" Target="http://educationalsoftware.wikispaces.com/Wikis" TargetMode="External"/><Relationship Id="rId9" Type="http://schemas.openxmlformats.org/officeDocument/2006/relationships/hyperlink" Target="http://www.commoncraft.com/video-wikis-plain-english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hyperlink" Target="http://educationalsoftware.wikispaces.com/VoiceThread#toc3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hyperlink" Target="http://www.education-world.com/a_tech/columnists/dyck/dyck023.s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3.w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10" Type="http://schemas.openxmlformats.org/officeDocument/2006/relationships/hyperlink" Target="http://www.quia.com/" TargetMode="External"/><Relationship Id="rId4" Type="http://schemas.openxmlformats.org/officeDocument/2006/relationships/hyperlink" Target="http://creategames.wetpaint.com/page/Tools+for+Creating+Games" TargetMode="Externa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video.google.com/videoplay?docid=-8492817690922123697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hyperlink" Target="http://learningismessy.com/blog/?p=196" TargetMode="External"/><Relationship Id="rId4" Type="http://schemas.openxmlformats.org/officeDocument/2006/relationships/image" Target="../media/image15.png"/><Relationship Id="rId9" Type="http://schemas.openxmlformats.org/officeDocument/2006/relationships/hyperlink" Target="http://www.skype.com/welcomebac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Program Files\Microsoft Office\Media\CntCD1\ClipArt7\j0304465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911" y="1357298"/>
            <a:ext cx="2070705" cy="2500330"/>
          </a:xfrm>
          <a:prstGeom prst="rect">
            <a:avLst/>
          </a:prstGeom>
          <a:noFill/>
        </p:spPr>
      </p:pic>
      <p:sp>
        <p:nvSpPr>
          <p:cNvPr id="2051" name="TextBox 9"/>
          <p:cNvSpPr txBox="1">
            <a:spLocks noChangeArrowheads="1"/>
          </p:cNvSpPr>
          <p:nvPr/>
        </p:nvSpPr>
        <p:spPr bwMode="auto">
          <a:xfrm>
            <a:off x="4429124" y="3071810"/>
            <a:ext cx="4112023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6000" dirty="0" smtClean="0">
                <a:solidFill>
                  <a:schemeClr val="bg1"/>
                </a:solidFill>
                <a:latin typeface="Arial Rounded MT Bold" pitchFamily="34" charset="0"/>
              </a:rPr>
              <a:t>Top Tools </a:t>
            </a:r>
          </a:p>
          <a:p>
            <a:r>
              <a:rPr lang="en-NZ" dirty="0" smtClean="0">
                <a:solidFill>
                  <a:schemeClr val="bg1"/>
                </a:solidFill>
                <a:latin typeface="Arial Rounded MT Bold" pitchFamily="34" charset="0"/>
              </a:rPr>
              <a:t>for </a:t>
            </a:r>
          </a:p>
          <a:p>
            <a:r>
              <a:rPr lang="en-NZ" sz="6000" dirty="0" smtClean="0">
                <a:solidFill>
                  <a:schemeClr val="bg1"/>
                </a:solidFill>
                <a:latin typeface="Arial Rounded MT Bold" pitchFamily="34" charset="0"/>
              </a:rPr>
              <a:t>Busy Bees</a:t>
            </a:r>
            <a:endParaRPr lang="en-US" sz="6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0" y="4840426"/>
            <a:ext cx="4357686" cy="2017574"/>
          </a:xfrm>
          <a:prstGeom prst="stripedRightArrow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NZ" sz="2000" dirty="0" smtClean="0">
                <a:solidFill>
                  <a:schemeClr val="accent1">
                    <a:lumMod val="50000"/>
                  </a:schemeClr>
                </a:solidFill>
                <a:latin typeface="Arial Rounded MT Bold" pitchFamily="34" charset="0"/>
              </a:rPr>
              <a:t>Dee Reid</a:t>
            </a:r>
          </a:p>
          <a:p>
            <a:r>
              <a:rPr lang="en-NZ" sz="2000" dirty="0" smtClean="0">
                <a:solidFill>
                  <a:schemeClr val="accent1">
                    <a:lumMod val="50000"/>
                  </a:schemeClr>
                </a:solidFill>
                <a:latin typeface="Arial Rounded MT Bold" pitchFamily="34" charset="0"/>
              </a:rPr>
              <a:t>Self-confessed ‘TUTU’</a:t>
            </a:r>
          </a:p>
          <a:p>
            <a:r>
              <a:rPr lang="en-NZ" sz="2000" dirty="0" smtClean="0">
                <a:gradFill flip="none" rotWithShape="1">
                  <a:gsLst>
                    <a:gs pos="0">
                      <a:srgbClr val="0070C0">
                        <a:tint val="66000"/>
                        <a:satMod val="160000"/>
                      </a:srgbClr>
                    </a:gs>
                    <a:gs pos="50000">
                      <a:srgbClr val="0070C0">
                        <a:tint val="44500"/>
                        <a:satMod val="160000"/>
                      </a:srgbClr>
                    </a:gs>
                    <a:gs pos="100000">
                      <a:srgbClr val="0070C0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latin typeface="Arial Rounded MT Bold" pitchFamily="34" charset="0"/>
                <a:hlinkClick r:id="rId5"/>
              </a:rPr>
              <a:t>dreid@waikato.ac.nz</a:t>
            </a:r>
            <a:r>
              <a:rPr lang="en-NZ" sz="2000" dirty="0" smtClean="0">
                <a:gradFill flip="none" rotWithShape="1">
                  <a:gsLst>
                    <a:gs pos="0">
                      <a:srgbClr val="0070C0">
                        <a:tint val="66000"/>
                        <a:satMod val="160000"/>
                      </a:srgbClr>
                    </a:gs>
                    <a:gs pos="50000">
                      <a:srgbClr val="0070C0">
                        <a:tint val="44500"/>
                        <a:satMod val="160000"/>
                      </a:srgbClr>
                    </a:gs>
                    <a:gs pos="100000">
                      <a:srgbClr val="0070C0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latin typeface="Arial Rounded MT Bold" pitchFamily="34" charset="0"/>
              </a:rPr>
              <a:t> </a:t>
            </a:r>
            <a:endParaRPr lang="en-US" sz="3600" dirty="0"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50000">
                    <a:srgbClr val="0070C0">
                      <a:tint val="44500"/>
                      <a:satMod val="160000"/>
                    </a:srgbClr>
                  </a:gs>
                  <a:gs pos="100000">
                    <a:srgbClr val="0070C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285875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600325"/>
            <a:ext cx="103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3743325"/>
            <a:ext cx="1282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 rot="823613">
            <a:off x="7567613" y="631825"/>
            <a:ext cx="1200150" cy="704850"/>
          </a:xfrm>
          <a:noFill/>
        </p:spPr>
      </p:pic>
      <p:sp>
        <p:nvSpPr>
          <p:cNvPr id="12294" name="Title 8"/>
          <p:cNvSpPr>
            <a:spLocks noGrp="1"/>
          </p:cNvSpPr>
          <p:nvPr>
            <p:ph type="title"/>
          </p:nvPr>
        </p:nvSpPr>
        <p:spPr>
          <a:xfrm>
            <a:off x="700088" y="142875"/>
            <a:ext cx="8229600" cy="830263"/>
          </a:xfrm>
        </p:spPr>
        <p:txBody>
          <a:bodyPr>
            <a:spAutoFit/>
          </a:bodyPr>
          <a:lstStyle/>
          <a:p>
            <a:pPr algn="r"/>
            <a:r>
              <a:rPr lang="en-NZ" sz="2400" smtClean="0">
                <a:latin typeface="Arial Rounded MT Bold" pitchFamily="34" charset="0"/>
              </a:rPr>
              <a:t>Google Desktop Search</a:t>
            </a:r>
            <a:br>
              <a:rPr lang="en-NZ" sz="2400" smtClean="0">
                <a:latin typeface="Arial Rounded MT Bold" pitchFamily="34" charset="0"/>
              </a:rPr>
            </a:br>
            <a:endParaRPr lang="en-US" sz="2400" smtClean="0">
              <a:latin typeface="Arial Rounded MT Bold" pitchFamily="34" charset="0"/>
            </a:endParaRPr>
          </a:p>
        </p:txBody>
      </p:sp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0" y="0"/>
            <a:ext cx="318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admin.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500" y="1528763"/>
            <a:ext cx="4929188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This quick download allows you to search your computer as easily as you search the web with google. It also works with your emails.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3063" y="2671763"/>
            <a:ext cx="492918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Helps save time searching for that missing file!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Lots of search options i.e. desktop, programs/files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Shortcut to start – Hit Ctrl twice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Provides in-depth email search</a:t>
            </a:r>
            <a:endParaRPr lang="en-US" sz="14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63" y="4191000"/>
            <a:ext cx="4929187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Slows machine down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Could discourage effective filing.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 rot="20594026">
            <a:off x="5681994" y="4984808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1843088" y="1071563"/>
            <a:ext cx="8229600" cy="642937"/>
          </a:xfrm>
        </p:spPr>
        <p:txBody>
          <a:bodyPr rtlCol="0">
            <a:norm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dirty="0" smtClean="0">
                <a:latin typeface="+mj-lt"/>
              </a:rPr>
              <a:t>This free windows download is a simple application that allows you to 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dirty="0" smtClean="0">
                <a:latin typeface="+mj-lt"/>
              </a:rPr>
              <a:t>very quickly create a multi-media presentation using still images</a:t>
            </a:r>
            <a:r>
              <a:rPr lang="en-US" sz="1400" dirty="0" smtClean="0">
                <a:latin typeface="+mj-lt"/>
              </a:rPr>
              <a:t>, music and text.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00125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286000"/>
            <a:ext cx="103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5000625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3429000"/>
            <a:ext cx="1282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7072313" y="0"/>
            <a:ext cx="2214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Photo-story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13320" name="Picture 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249058">
            <a:off x="7707313" y="557213"/>
            <a:ext cx="89693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Box 10"/>
          <p:cNvSpPr txBox="1">
            <a:spLocks noChangeArrowheads="1"/>
          </p:cNvSpPr>
          <p:nvPr/>
        </p:nvSpPr>
        <p:spPr bwMode="auto">
          <a:xfrm>
            <a:off x="0" y="0"/>
            <a:ext cx="5565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photo slideshows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785938" y="2071688"/>
            <a:ext cx="82296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Suitable for YO-Y13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Wizard based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Saves as wmv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Can be embedded into Blogger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Basic editing and effects functions</a:t>
            </a:r>
            <a:endParaRPr lang="en-US" sz="1400" dirty="0">
              <a:latin typeface="+mj-lt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785938" y="5072063"/>
            <a:ext cx="82296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  <a:hlinkClick r:id="rId5"/>
              </a:rPr>
              <a:t>Digital Story Telling</a:t>
            </a:r>
            <a:r>
              <a:rPr lang="en-NZ" sz="1400" dirty="0">
                <a:latin typeface="+mj-lt"/>
              </a:rPr>
              <a:t>: Display a process, tell a story, demonstrate a concept..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Preserving / Publishing Work :Art. Poetry</a:t>
            </a:r>
            <a:endParaRPr lang="en-US" sz="1400" dirty="0">
              <a:latin typeface="+mj-lt"/>
            </a:endParaRP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Part of  immersion of an inquiry –  collection of images to spark thinking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857375" y="3857625"/>
            <a:ext cx="82296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PC Only</a:t>
            </a:r>
          </a:p>
          <a:p>
            <a:pPr marL="342900" indent="-3429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Web images often distort</a:t>
            </a:r>
          </a:p>
        </p:txBody>
      </p:sp>
      <p:sp>
        <p:nvSpPr>
          <p:cNvPr id="13" name="Rectangle 12"/>
          <p:cNvSpPr/>
          <p:nvPr/>
        </p:nvSpPr>
        <p:spPr>
          <a:xfrm rot="20594026">
            <a:off x="5963878" y="3007677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714375"/>
            <a:ext cx="2428875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NZ" smtClean="0">
                <a:hlinkClick r:id="rId3"/>
              </a:rPr>
              <a:t>glogster</a:t>
            </a:r>
            <a:r>
              <a:rPr lang="en-NZ" smtClean="0"/>
              <a:t>  </a:t>
            </a:r>
            <a:br>
              <a:rPr lang="en-NZ" smtClean="0"/>
            </a:br>
            <a:endParaRPr lang="en-US" smtClean="0"/>
          </a:p>
        </p:txBody>
      </p:sp>
      <p:sp>
        <p:nvSpPr>
          <p:cNvPr id="14339" name="Content Placeholder 2"/>
          <p:cNvSpPr txBox="1">
            <a:spLocks/>
          </p:cNvSpPr>
          <p:nvPr/>
        </p:nvSpPr>
        <p:spPr bwMode="auto">
          <a:xfrm>
            <a:off x="71438" y="4684713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NZ" sz="4000">
                <a:latin typeface="Calibri" pitchFamily="34" charset="0"/>
                <a:hlinkClick r:id="rId4"/>
              </a:rPr>
              <a:t>bighugelabs</a:t>
            </a:r>
            <a:endParaRPr lang="en-US" sz="4000">
              <a:latin typeface="Calibri" pitchFamily="34" charset="0"/>
            </a:endParaRPr>
          </a:p>
        </p:txBody>
      </p:sp>
      <p:sp>
        <p:nvSpPr>
          <p:cNvPr id="14340" name="TextBox 10"/>
          <p:cNvSpPr txBox="1">
            <a:spLocks noChangeArrowheads="1"/>
          </p:cNvSpPr>
          <p:nvPr/>
        </p:nvSpPr>
        <p:spPr bwMode="auto">
          <a:xfrm>
            <a:off x="6715125" y="0"/>
            <a:ext cx="24082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other favs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0" y="1928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NZ" sz="4400" dirty="0">
              <a:latin typeface="+mj-lt"/>
              <a:ea typeface="+mj-ea"/>
              <a:cs typeface="+mj-cs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NZ" sz="4400" dirty="0">
              <a:latin typeface="+mj-lt"/>
              <a:ea typeface="+mj-ea"/>
              <a:cs typeface="+mj-cs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4400" dirty="0">
                <a:latin typeface="+mj-lt"/>
                <a:ea typeface="+mj-ea"/>
                <a:cs typeface="+mj-cs"/>
                <a:hlinkClick r:id="rId5"/>
              </a:rPr>
              <a:t>wordle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14342" name="Picture 9" descr="glog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8" y="1285875"/>
            <a:ext cx="15716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10"/>
          <p:cNvSpPr txBox="1">
            <a:spLocks noChangeArrowheads="1"/>
          </p:cNvSpPr>
          <p:nvPr/>
        </p:nvSpPr>
        <p:spPr bwMode="auto">
          <a:xfrm>
            <a:off x="1785938" y="1285875"/>
            <a:ext cx="5786437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Calibri" pitchFamily="34" charset="0"/>
              </a:rPr>
              <a:t>for interactive posters that can be embedded.</a:t>
            </a: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4" name="TextBox 11"/>
          <p:cNvSpPr txBox="1">
            <a:spLocks noChangeArrowheads="1"/>
          </p:cNvSpPr>
          <p:nvPr/>
        </p:nvSpPr>
        <p:spPr bwMode="auto">
          <a:xfrm>
            <a:off x="1785938" y="3608388"/>
            <a:ext cx="65722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Calibri" pitchFamily="34" charset="0"/>
              </a:rPr>
              <a:t>for</a:t>
            </a:r>
            <a:r>
              <a:rPr lang="en-US" sz="2000">
                <a:latin typeface="Calibri" pitchFamily="34" charset="0"/>
              </a:rPr>
              <a:t> generating “word clouds” from text that you provide.</a:t>
            </a:r>
            <a:endParaRPr lang="en-NZ" sz="2000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pic>
        <p:nvPicPr>
          <p:cNvPr id="14345" name="Picture 12" descr="wordle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5413" y="3571875"/>
            <a:ext cx="15890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Box 13"/>
          <p:cNvSpPr txBox="1">
            <a:spLocks noChangeArrowheads="1"/>
          </p:cNvSpPr>
          <p:nvPr/>
        </p:nvSpPr>
        <p:spPr bwMode="auto">
          <a:xfrm>
            <a:off x="1785938" y="5537200"/>
            <a:ext cx="657225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Calibri" pitchFamily="34" charset="0"/>
              </a:rPr>
              <a:t>for creating lots of cool things from digital photos</a:t>
            </a:r>
            <a:r>
              <a:rPr lang="en-US" sz="2000">
                <a:latin typeface="Calibri" pitchFamily="34" charset="0"/>
              </a:rPr>
              <a:t>. Maps, puzzles, posters and more.</a:t>
            </a:r>
          </a:p>
          <a:p>
            <a:endParaRPr lang="en-NZ" sz="2000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pic>
        <p:nvPicPr>
          <p:cNvPr id="14347" name="Picture 14" descr="big huge labs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75" y="5470525"/>
            <a:ext cx="1643063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1128713" y="7143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1400" smtClean="0"/>
              <a:t>        These two seem to be the most popular blogging tools used by classroom</a:t>
            </a:r>
          </a:p>
          <a:p>
            <a:pPr>
              <a:buFont typeface="Arial" charset="0"/>
              <a:buNone/>
            </a:pPr>
            <a:r>
              <a:rPr lang="en-US" sz="1400" smtClean="0"/>
              <a:t>         teachers .    </a:t>
            </a:r>
            <a:r>
              <a:rPr lang="en-US" sz="1400" smtClean="0">
                <a:hlinkClick r:id="rId3"/>
              </a:rPr>
              <a:t>http://educationalsoftware.wikispaces.com/EduBlogs</a:t>
            </a:r>
            <a:endParaRPr lang="en-US" sz="1400" smtClean="0"/>
          </a:p>
          <a:p>
            <a:pPr>
              <a:buFont typeface="Arial" charset="0"/>
              <a:buNone/>
            </a:pPr>
            <a:endParaRPr lang="en-US" sz="1400" smtClean="0"/>
          </a:p>
          <a:p>
            <a:pPr>
              <a:buFont typeface="Arial" charset="0"/>
              <a:buNone/>
            </a:pPr>
            <a:endParaRPr lang="en-US" sz="1400" smtClean="0"/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7572375" y="0"/>
            <a:ext cx="2214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Blogger</a:t>
            </a:r>
          </a:p>
          <a:p>
            <a:r>
              <a:rPr lang="en-NZ" sz="2400">
                <a:latin typeface="Arial Rounded MT Bold" pitchFamily="34" charset="0"/>
              </a:rPr>
              <a:t>Edublogs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68953">
            <a:off x="8078788" y="865188"/>
            <a:ext cx="65722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642938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1643063"/>
            <a:ext cx="10318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3357563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2214563"/>
            <a:ext cx="12827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Box 10"/>
          <p:cNvSpPr txBox="1">
            <a:spLocks noChangeArrowheads="1"/>
          </p:cNvSpPr>
          <p:nvPr/>
        </p:nvSpPr>
        <p:spPr bwMode="auto">
          <a:xfrm>
            <a:off x="0" y="0"/>
            <a:ext cx="3609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blogging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1537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75283">
            <a:off x="7032625" y="750888"/>
            <a:ext cx="823913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428750" y="2857500"/>
            <a:ext cx="90868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NZ" sz="3200" dirty="0">
                <a:latin typeface="+mn-lt"/>
              </a:rPr>
              <a:t> </a:t>
            </a:r>
            <a:r>
              <a:rPr lang="en-NZ" sz="1400" dirty="0">
                <a:latin typeface="+mn-lt"/>
              </a:rPr>
              <a:t>NZ Examples : </a:t>
            </a:r>
            <a:r>
              <a:rPr lang="en-NZ" sz="1400" dirty="0">
                <a:latin typeface="+mn-lt"/>
                <a:hlinkClick r:id="rId10"/>
              </a:rPr>
              <a:t>http://nzedublogs.wikispaces.com/classroom+or+student+blogs+and+podcasts</a:t>
            </a:r>
            <a:endParaRPr lang="en-NZ" sz="14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1400" dirty="0">
                <a:latin typeface="+mn-lt"/>
              </a:rPr>
              <a:t>Teacher and Group communication</a:t>
            </a:r>
            <a:r>
              <a:rPr lang="en-NZ" sz="1400" u="sng" dirty="0">
                <a:latin typeface="+mn-lt"/>
                <a:hlinkClick r:id="rId11"/>
              </a:rPr>
              <a:t>http://classblogmeister.com/blog.php?blogger_id=1638</a:t>
            </a:r>
            <a:r>
              <a:rPr lang="en-US" sz="140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1400" dirty="0">
                <a:latin typeface="+mn-lt"/>
              </a:rPr>
              <a:t>Personalising Student Learning</a:t>
            </a:r>
            <a:r>
              <a:rPr lang="en-NZ" sz="1400" u="sng" dirty="0">
                <a:latin typeface="+mn-lt"/>
                <a:hlinkClick r:id="rId12"/>
              </a:rPr>
              <a:t>http://www.opsroom15.blogspot.com/</a:t>
            </a:r>
            <a:r>
              <a:rPr lang="en-US" sz="140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1400" dirty="0">
                <a:latin typeface="+mn-lt"/>
              </a:rPr>
              <a:t>Dialogue Generation</a:t>
            </a:r>
            <a:r>
              <a:rPr lang="en-US" sz="1400" dirty="0">
                <a:latin typeface="+mn-lt"/>
              </a:rPr>
              <a:t> </a:t>
            </a:r>
            <a:r>
              <a:rPr lang="en-NZ" sz="1400" u="sng" dirty="0">
                <a:latin typeface="+mn-lt"/>
                <a:hlinkClick r:id="rId13"/>
              </a:rPr>
              <a:t>http://boyoverboardteamb.blogspot.com/</a:t>
            </a:r>
            <a:r>
              <a:rPr lang="en-US" sz="140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1400" dirty="0">
                <a:latin typeface="+mn-lt"/>
              </a:rPr>
              <a:t>Learning Portfolios</a:t>
            </a:r>
            <a:r>
              <a:rPr lang="en-US" sz="1400" dirty="0">
                <a:latin typeface="+mn-lt"/>
              </a:rPr>
              <a:t> </a:t>
            </a:r>
            <a:r>
              <a:rPr lang="en-NZ" sz="1400" u="sng" dirty="0">
                <a:latin typeface="+mn-lt"/>
                <a:hlinkClick r:id="rId14"/>
              </a:rPr>
              <a:t>http://jesseportfolio.wikispaces.com/</a:t>
            </a:r>
            <a:r>
              <a:rPr lang="en-US" sz="1400" dirty="0">
                <a:latin typeface="+mn-lt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NZ" sz="1400" dirty="0">
              <a:latin typeface="+mj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NZ" sz="1400" dirty="0">
              <a:latin typeface="+mj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sz="32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88" y="1428750"/>
            <a:ext cx="6858000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Easy to add bling to your blog </a:t>
            </a:r>
            <a:r>
              <a:rPr lang="en-NZ" sz="1400" dirty="0">
                <a:latin typeface="+mj-lt"/>
                <a:hlinkClick r:id="rId15"/>
              </a:rPr>
              <a:t>http://bling4yrblog.blogspot.com/</a:t>
            </a:r>
            <a:endParaRPr lang="en-NZ" sz="1400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No html required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Frequently being improved and updated</a:t>
            </a:r>
          </a:p>
        </p:txBody>
      </p:sp>
      <p:sp>
        <p:nvSpPr>
          <p:cNvPr id="15373" name="TextBox 15"/>
          <p:cNvSpPr txBox="1">
            <a:spLocks noChangeArrowheads="1"/>
          </p:cNvSpPr>
          <p:nvPr/>
        </p:nvSpPr>
        <p:spPr bwMode="auto">
          <a:xfrm>
            <a:off x="1571625" y="2428875"/>
            <a:ext cx="685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Clear management re internet safety  is necessary</a:t>
            </a:r>
            <a:r>
              <a:rPr lang="en-NZ">
                <a:latin typeface="Calibri" pitchFamily="34" charset="0"/>
              </a:rPr>
              <a:t>.</a:t>
            </a:r>
            <a:endParaRPr lang="en-US">
              <a:latin typeface="Calibri" pitchFamily="34" charset="0"/>
            </a:endParaRPr>
          </a:p>
        </p:txBody>
      </p:sp>
      <p:graphicFrame>
        <p:nvGraphicFramePr>
          <p:cNvPr id="17" name="Group 53"/>
          <p:cNvGraphicFramePr>
            <a:graphicFrameLocks noGrp="1"/>
          </p:cNvGraphicFramePr>
          <p:nvPr/>
        </p:nvGraphicFramePr>
        <p:xfrm>
          <a:off x="500063" y="4500563"/>
          <a:ext cx="7924800" cy="2189282"/>
        </p:xfrm>
        <a:graphic>
          <a:graphicData uri="http://schemas.openxmlformats.org/drawingml/2006/table">
            <a:tbl>
              <a:tblPr/>
              <a:tblGrid>
                <a:gridCol w="3962400"/>
                <a:gridCol w="3962400"/>
              </a:tblGrid>
              <a:tr h="25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Blogs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Wikis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83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Online diaries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Some people can make main entries (posts), anyone can comment. (This depends on how you set it up!)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degree of control by the administrator.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Easier to keep tidy.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Editable webpages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Some people can make changes to any part of the page. (This depends on how you set it up!)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potential for participation.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flexibility in layout and organisation.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 rot="20594026">
            <a:off x="5616460" y="1936106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0"/>
          <p:cNvSpPr>
            <a:spLocks noGrp="1"/>
          </p:cNvSpPr>
          <p:nvPr>
            <p:ph type="title"/>
          </p:nvPr>
        </p:nvSpPr>
        <p:spPr>
          <a:xfrm>
            <a:off x="285750" y="0"/>
            <a:ext cx="5792788" cy="646113"/>
          </a:xfrm>
        </p:spPr>
        <p:txBody>
          <a:bodyPr wrap="none">
            <a:spAutoFit/>
          </a:bodyPr>
          <a:lstStyle/>
          <a:p>
            <a:r>
              <a:rPr lang="en-NZ" sz="3600" smtClean="0">
                <a:solidFill>
                  <a:srgbClr val="0070C0"/>
                </a:solidFill>
                <a:latin typeface="Arial Rounded MT Bold" pitchFamily="34" charset="0"/>
              </a:rPr>
              <a:t>best 4 office applications</a:t>
            </a:r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109663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500313"/>
            <a:ext cx="10318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3600450"/>
            <a:ext cx="1282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871881">
            <a:off x="7542213" y="954088"/>
            <a:ext cx="13049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3"/>
          <p:cNvSpPr txBox="1">
            <a:spLocks noChangeArrowheads="1"/>
          </p:cNvSpPr>
          <p:nvPr/>
        </p:nvSpPr>
        <p:spPr bwMode="auto">
          <a:xfrm>
            <a:off x="4714875" y="0"/>
            <a:ext cx="4429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NZ" sz="2400">
                <a:latin typeface="Arial Rounded MT Bold" pitchFamily="34" charset="0"/>
              </a:rPr>
              <a:t>Google </a:t>
            </a:r>
          </a:p>
          <a:p>
            <a:pPr algn="r"/>
            <a:endParaRPr lang="en-US" sz="2400">
              <a:latin typeface="Arial Rounded MT Bold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20594026">
            <a:off x="5681994" y="4984808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000125" y="928688"/>
            <a:ext cx="822960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         Google Docs, an online word processor, presentation, spreadsheet, and database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         manager.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NZ" sz="1400" i="1" dirty="0">
                <a:latin typeface="+mj-lt"/>
              </a:rPr>
              <a:t>           To use it you need: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NZ" sz="1400" i="1" dirty="0">
                <a:latin typeface="+mj-lt"/>
              </a:rPr>
              <a:t>         </a:t>
            </a:r>
            <a:r>
              <a:rPr lang="en-US" sz="1400" dirty="0">
                <a:latin typeface="+mj-lt"/>
              </a:rPr>
              <a:t>1.) A Google Account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2.) Internet Access</a:t>
            </a:r>
            <a:endParaRPr lang="en-US" sz="1400" i="1" dirty="0">
              <a:latin typeface="+mj-lt"/>
            </a:endParaRP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1714500" y="2400300"/>
            <a:ext cx="60721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>
                <a:latin typeface="Calibri" pitchFamily="34" charset="0"/>
              </a:rPr>
              <a:t>Quick access to your documents anywhere in the world</a:t>
            </a:r>
            <a:br>
              <a:rPr lang="en-US" sz="1400">
                <a:latin typeface="Calibri" pitchFamily="34" charset="0"/>
              </a:rPr>
            </a:br>
            <a:r>
              <a:rPr lang="en-US" sz="1400">
                <a:latin typeface="Calibri" pitchFamily="34" charset="0"/>
              </a:rPr>
              <a:t>Easy to use once you learn where everything is</a:t>
            </a:r>
            <a:br>
              <a:rPr lang="en-US" sz="1400">
                <a:latin typeface="Calibri" pitchFamily="34" charset="0"/>
              </a:rPr>
            </a:br>
            <a:r>
              <a:rPr lang="en-US" sz="1400">
                <a:latin typeface="Calibri" pitchFamily="34" charset="0"/>
              </a:rPr>
              <a:t>Has a few "collaborative" features such as file sharing, simultaneously working on the same files and doesn't need to be installed on your computer to use them.</a:t>
            </a:r>
          </a:p>
          <a:p>
            <a:pPr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New feature allows you to access your documents when there is no internet connection.  Requires installation of Google gears</a:t>
            </a:r>
          </a:p>
          <a:p>
            <a:pPr>
              <a:buFont typeface="Wingdings" pitchFamily="2" charset="2"/>
              <a:buChar char="v"/>
            </a:pPr>
            <a:endParaRPr lang="en-US" sz="1400">
              <a:latin typeface="Calibri" pitchFamily="34" charset="0"/>
            </a:endParaRPr>
          </a:p>
        </p:txBody>
      </p:sp>
      <p:sp>
        <p:nvSpPr>
          <p:cNvPr id="16395" name="TextBox 14"/>
          <p:cNvSpPr txBox="1">
            <a:spLocks noChangeArrowheads="1"/>
          </p:cNvSpPr>
          <p:nvPr/>
        </p:nvSpPr>
        <p:spPr bwMode="auto">
          <a:xfrm>
            <a:off x="1714500" y="4048125"/>
            <a:ext cx="6072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400">
                <a:latin typeface="Calibri" pitchFamily="34" charset="0"/>
              </a:rPr>
              <a:t>Limited feature set compared to MS word/excel</a:t>
            </a:r>
            <a:br>
              <a:rPr lang="en-US" sz="1400">
                <a:latin typeface="Calibri" pitchFamily="34" charset="0"/>
              </a:rPr>
            </a:br>
            <a:endParaRPr lang="en-US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 txBox="1">
            <a:spLocks noChangeArrowheads="1"/>
          </p:cNvSpPr>
          <p:nvPr/>
        </p:nvSpPr>
        <p:spPr bwMode="auto">
          <a:xfrm>
            <a:off x="1779588" y="428625"/>
            <a:ext cx="5078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200">
                <a:solidFill>
                  <a:srgbClr val="0070C0"/>
                </a:solidFill>
                <a:latin typeface="Arial Rounded MT Bold" pitchFamily="34" charset="0"/>
              </a:rPr>
              <a:t>Links for Getting Started</a:t>
            </a:r>
            <a:endParaRPr lang="en-US" sz="32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7411" name="Content Placeholder 7"/>
          <p:cNvSpPr>
            <a:spLocks noGrp="1"/>
          </p:cNvSpPr>
          <p:nvPr>
            <p:ph idx="1"/>
          </p:nvPr>
        </p:nvSpPr>
        <p:spPr>
          <a:xfrm>
            <a:off x="0" y="830263"/>
            <a:ext cx="8715375" cy="9528175"/>
          </a:xfrm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en-NZ" sz="3600" smtClean="0">
              <a:solidFill>
                <a:srgbClr val="0070C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2000" smtClean="0">
                <a:solidFill>
                  <a:srgbClr val="002060"/>
                </a:solidFill>
                <a:latin typeface="Arial Rounded MT Bold" pitchFamily="34" charset="0"/>
              </a:rPr>
              <a:t>Social Bookmarking : delicious: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4"/>
              </a:rPr>
              <a:t>https://secure.del.icio.us/register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2000" smtClean="0">
                <a:solidFill>
                  <a:srgbClr val="002060"/>
                </a:solidFill>
                <a:latin typeface="Arial Rounded MT Bold" pitchFamily="34" charset="0"/>
              </a:rPr>
              <a:t>Wikis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wikispaces : 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5"/>
              </a:rPr>
              <a:t>http://www.wikispaces.com/site/for/teachers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None/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                      whiteboard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6"/>
              </a:rPr>
              <a:t>http://www.skrbl.com/</a:t>
            </a:r>
            <a:endParaRPr lang="en-NZ" sz="20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2000" smtClean="0">
                <a:solidFill>
                  <a:srgbClr val="002060"/>
                </a:solidFill>
                <a:latin typeface="Arial Rounded MT Bold" pitchFamily="34" charset="0"/>
              </a:rPr>
              <a:t>Creating Games : quia: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7"/>
              </a:rPr>
              <a:t>http://www.quia.com/web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2000" smtClean="0">
                <a:solidFill>
                  <a:srgbClr val="002060"/>
                </a:solidFill>
                <a:latin typeface="Arial Rounded MT Bold" pitchFamily="34" charset="0"/>
              </a:rPr>
              <a:t>Admin Tasks : google desktop search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8"/>
              </a:rPr>
              <a:t>http://desktop.google.com/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Photo Slideshows: download photostory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9"/>
              </a:rPr>
              <a:t>http://www.microsoft.com/windowsxp/using/digitalphotography/photostory/default.mspx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Project Collaboration: voicethread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10"/>
              </a:rPr>
              <a:t>http://voicethread.com/login/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Blogging: Blogger:</a:t>
            </a: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Video Conferencing: Skype :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11"/>
              </a:rPr>
              <a:t>http://www.skype.com/download/skype/windows/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</a:rPr>
              <a:t>Office Applications: Google Docs:  </a:t>
            </a:r>
            <a:r>
              <a:rPr lang="en-NZ" sz="1800" smtClean="0">
                <a:solidFill>
                  <a:srgbClr val="002060"/>
                </a:solidFill>
                <a:latin typeface="Arial Rounded MT Bold" pitchFamily="34" charset="0"/>
                <a:hlinkClick r:id="rId12"/>
              </a:rPr>
              <a:t>http://www.google.co.nz/search?q=google+docs+register&amp;ie=utf-8&amp;oe=utf-8&amp;aq=t&amp;rls=org.mozilla:en-US:official&amp;client=firefox-a</a:t>
            </a: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Blip>
                <a:blip r:embed="rId3"/>
              </a:buBlip>
            </a:pPr>
            <a:endParaRPr lang="en-NZ" sz="18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None/>
            </a:pPr>
            <a:endParaRPr lang="en-NZ" sz="2000" smtClean="0">
              <a:solidFill>
                <a:srgbClr val="002060"/>
              </a:solidFill>
              <a:latin typeface="Arial Rounded MT Bold" pitchFamily="34" charset="0"/>
            </a:endParaRPr>
          </a:p>
          <a:p>
            <a:pPr>
              <a:buFont typeface="Arial" charset="0"/>
              <a:buNone/>
            </a:pPr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  <a:p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  <a:p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  <a:p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17412" name="Picture 2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905832">
            <a:off x="8197850" y="53975"/>
            <a:ext cx="4730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1396155">
            <a:off x="6665913" y="279400"/>
            <a:ext cx="1500187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1320468">
            <a:off x="8305800" y="852488"/>
            <a:ext cx="8048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">
            <a:hlinkClick r:id="rId18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-1719336">
            <a:off x="-58738" y="173038"/>
            <a:ext cx="1114426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-905607">
            <a:off x="696913" y="752475"/>
            <a:ext cx="91122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">
            <a:hlinkClick r:id="rId9"/>
          </p:cNvPr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 rot="-237848">
            <a:off x="6808788" y="735013"/>
            <a:ext cx="623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7">
            <a:hlinkClick r:id="rId22"/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683896">
            <a:off x="1187450" y="61913"/>
            <a:ext cx="673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60833">
            <a:off x="4835525" y="3614738"/>
            <a:ext cx="3757613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30617">
            <a:off x="6759749" y="341694"/>
            <a:ext cx="2143140" cy="169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0" y="0"/>
            <a:ext cx="5584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student use of software 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8437" name="Content Placeholder 6"/>
          <p:cNvSpPr>
            <a:spLocks noGrp="1"/>
          </p:cNvSpPr>
          <p:nvPr>
            <p:ph idx="1"/>
          </p:nvPr>
        </p:nvSpPr>
        <p:spPr>
          <a:xfrm>
            <a:off x="500063" y="928688"/>
            <a:ext cx="8229600" cy="45259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NZ" sz="2400" smtClean="0"/>
              <a:t>Which software appeals?</a:t>
            </a:r>
          </a:p>
          <a:p>
            <a:pPr>
              <a:buFont typeface="Wingdings" pitchFamily="2" charset="2"/>
              <a:buChar char="Ø"/>
            </a:pPr>
            <a:r>
              <a:rPr lang="en-NZ" sz="2400" smtClean="0"/>
              <a:t>How will you use it?</a:t>
            </a:r>
            <a:endParaRPr lang="en-AU" sz="2400" smtClean="0"/>
          </a:p>
          <a:p>
            <a:pPr>
              <a:buFont typeface="Wingdings" pitchFamily="2" charset="2"/>
              <a:buChar char="Ø"/>
            </a:pPr>
            <a:r>
              <a:rPr lang="en-AU" sz="2400" smtClean="0"/>
              <a:t>How do we facilitate the experience? </a:t>
            </a:r>
          </a:p>
          <a:p>
            <a:pPr>
              <a:buFont typeface="Wingdings" pitchFamily="2" charset="2"/>
              <a:buChar char="Ø"/>
            </a:pPr>
            <a:r>
              <a:rPr lang="en-AU" sz="2400" smtClean="0"/>
              <a:t>How do students learn /‘nut out’ a piece of software ?</a:t>
            </a:r>
          </a:p>
          <a:p>
            <a:pPr>
              <a:buFont typeface="Wingdings" pitchFamily="2" charset="2"/>
              <a:buChar char="Ø"/>
            </a:pPr>
            <a:r>
              <a:rPr lang="en-AU" sz="2400" smtClean="0"/>
              <a:t>How do we model ‘good use’? High standards?</a:t>
            </a:r>
          </a:p>
          <a:p>
            <a:pPr>
              <a:buFont typeface="Wingdings" pitchFamily="2" charset="2"/>
              <a:buChar char="Ø"/>
            </a:pPr>
            <a:r>
              <a:rPr lang="en-AU" sz="2400" smtClean="0"/>
              <a:t>How do they know what the software is capable of?</a:t>
            </a:r>
          </a:p>
          <a:p>
            <a:pPr>
              <a:buFont typeface="Wingdings" pitchFamily="2" charset="2"/>
              <a:buChar char="Ø"/>
            </a:pPr>
            <a:r>
              <a:rPr lang="en-AU" sz="2400" smtClean="0"/>
              <a:t>What is good use? </a:t>
            </a:r>
          </a:p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18438" name="Title 1"/>
          <p:cNvSpPr>
            <a:spLocks noGrp="1"/>
          </p:cNvSpPr>
          <p:nvPr>
            <p:ph type="title"/>
          </p:nvPr>
        </p:nvSpPr>
        <p:spPr>
          <a:xfrm>
            <a:off x="-585788" y="1214438"/>
            <a:ext cx="8229601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NZ" sz="2800" smtClean="0">
                <a:latin typeface="Arial Narrow" pitchFamily="34" charset="0"/>
              </a:rPr>
              <a:t/>
            </a:r>
            <a:br>
              <a:rPr lang="en-NZ" sz="2800" smtClean="0">
                <a:latin typeface="Arial Narrow" pitchFamily="34" charset="0"/>
              </a:rPr>
            </a:br>
            <a:r>
              <a:rPr lang="en-NZ" sz="2800" smtClean="0">
                <a:latin typeface="Arial Narrow" pitchFamily="34" charset="0"/>
              </a:rPr>
              <a:t/>
            </a:r>
            <a:br>
              <a:rPr lang="en-NZ" sz="2800" smtClean="0">
                <a:latin typeface="Arial Narrow" pitchFamily="34" charset="0"/>
              </a:rPr>
            </a:br>
            <a:endParaRPr lang="en-US" sz="280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56622">
            <a:off x="195263" y="201613"/>
            <a:ext cx="157321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7"/>
          <p:cNvSpPr txBox="1">
            <a:spLocks noChangeArrowheads="1"/>
          </p:cNvSpPr>
          <p:nvPr/>
        </p:nvSpPr>
        <p:spPr bwMode="auto">
          <a:xfrm>
            <a:off x="2244725" y="0"/>
            <a:ext cx="6899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great software reference sites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85813" y="1643063"/>
          <a:ext cx="7929618" cy="4357718"/>
        </p:xfrm>
        <a:graphic>
          <a:graphicData uri="http://schemas.openxmlformats.org/drawingml/2006/table">
            <a:tbl>
              <a:tblPr/>
              <a:tblGrid>
                <a:gridCol w="4283225"/>
                <a:gridCol w="3646393"/>
              </a:tblGrid>
              <a:tr h="968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Educational Software and Web 2 Suzie Vesper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http://educationalsoftware.wikispaces.com/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E-Learning Pick of the Day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Jane Hart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http://janeknight.typepad.com/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Educational Software 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Adrian Bruce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6"/>
                        </a:rPr>
                        <a:t>http://www.adrianbruce.com/computers/educational-software.htm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Software for Learning 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500" dirty="0">
                          <a:latin typeface="Century Gothic"/>
                          <a:ea typeface="Calibri"/>
                          <a:cs typeface="Times New Roman"/>
                        </a:rPr>
                        <a:t>MOE NZ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7"/>
                        </a:rPr>
                        <a:t>http://www.tki.org.nz/r/ict/software/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36" marR="647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8625" y="928688"/>
            <a:ext cx="8215313" cy="27749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u="sng" dirty="0">
                <a:latin typeface="Arial Rounded MT Bold" pitchFamily="34" charset="0"/>
                <a:hlinkClick r:id="rId3"/>
              </a:rPr>
              <a:t>http://movies.atomiclearning.com/k12/home/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u="sng" dirty="0">
                <a:latin typeface="Arial Rounded MT Bold" pitchFamily="34" charset="0"/>
                <a:hlinkClick r:id="rId3"/>
              </a:rPr>
              <a:t>http://school.discoveryeducation.com/schrockguide/shows.html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u="sng" dirty="0">
                <a:latin typeface="Arial Rounded MT Bold" pitchFamily="34" charset="0"/>
                <a:hlinkClick r:id="rId3"/>
              </a:rPr>
              <a:t>http://www.internet4classrooms.com/teacher.htm#olw</a:t>
            </a:r>
            <a:endParaRPr lang="en-US" dirty="0">
              <a:latin typeface="Arial Rounded MT Bold" pitchFamily="34" charset="0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>
                <a:latin typeface="Arial Rounded MT Bold" pitchFamily="34" charset="0"/>
                <a:hlinkClick r:id="rId4"/>
              </a:rPr>
              <a:t>http://eduscapes.com/tap/tap2.htm</a:t>
            </a:r>
            <a:endParaRPr lang="en-US" dirty="0">
              <a:latin typeface="Arial Rounded MT Bold" pitchFamily="34" charset="0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>
                <a:latin typeface="Arial Rounded MT Bold" pitchFamily="34" charset="0"/>
                <a:hlinkClick r:id="rId5"/>
              </a:rPr>
              <a:t>http://educationalsoftware.wikispaces.com/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20483" name="Title 10"/>
          <p:cNvSpPr>
            <a:spLocks noGrp="1"/>
          </p:cNvSpPr>
          <p:nvPr>
            <p:ph type="title"/>
          </p:nvPr>
        </p:nvSpPr>
        <p:spPr>
          <a:xfrm>
            <a:off x="285750" y="0"/>
            <a:ext cx="8537575" cy="646113"/>
          </a:xfrm>
        </p:spPr>
        <p:txBody>
          <a:bodyPr wrap="none">
            <a:spAutoFit/>
          </a:bodyPr>
          <a:lstStyle/>
          <a:p>
            <a:r>
              <a:rPr lang="en-NZ" sz="3600" smtClean="0">
                <a:solidFill>
                  <a:srgbClr val="0070C0"/>
                </a:solidFill>
                <a:latin typeface="Arial Rounded MT Bold" pitchFamily="34" charset="0"/>
              </a:rPr>
              <a:t>Helpful sites for professional learning</a:t>
            </a:r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9" name="Content Placeholder 3" descr="engage2.jpg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 bwMode="auto">
          <a:xfrm flipH="1">
            <a:off x="6929454" y="2714620"/>
            <a:ext cx="1857389" cy="3714776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318611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charset="0"/>
              <a:buBlip>
                <a:blip r:embed="rId3"/>
              </a:buBlip>
              <a:defRPr/>
            </a:pPr>
            <a:r>
              <a:rPr lang="en-AU" smtClean="0"/>
              <a:t>Have you registered for digistore? </a:t>
            </a:r>
          </a:p>
          <a:p>
            <a:pPr fontAlgn="auto">
              <a:spcAft>
                <a:spcPts val="0"/>
              </a:spcAft>
              <a:buFont typeface="Arial" charset="0"/>
              <a:buBlip>
                <a:blip r:embed="rId3"/>
              </a:buBlip>
              <a:defRPr/>
            </a:pPr>
            <a:r>
              <a:rPr lang="en-AU" smtClean="0"/>
              <a:t>Microsoft innovative projects</a:t>
            </a:r>
          </a:p>
          <a:p>
            <a:pPr fontAlgn="auto">
              <a:spcAft>
                <a:spcPts val="0"/>
              </a:spcAft>
              <a:buFont typeface="Arial" charset="0"/>
              <a:buBlip>
                <a:blip r:embed="rId3"/>
              </a:buBlip>
              <a:defRPr/>
            </a:pPr>
            <a:r>
              <a:rPr lang="en-AU" smtClean="0"/>
              <a:t>Blogs to follow?</a:t>
            </a:r>
          </a:p>
          <a:p>
            <a:pPr fontAlgn="auto">
              <a:spcAft>
                <a:spcPts val="0"/>
              </a:spcAft>
              <a:buFont typeface="Arial" charset="0"/>
              <a:buBlip>
                <a:blip r:embed="rId3"/>
              </a:buBlip>
              <a:defRPr/>
            </a:pPr>
            <a:r>
              <a:rPr lang="en-AU" smtClean="0"/>
              <a:t>Interface Magazine</a:t>
            </a:r>
          </a:p>
          <a:p>
            <a:pPr fontAlgn="auto">
              <a:spcAft>
                <a:spcPts val="0"/>
              </a:spcAft>
              <a:buFont typeface="Arial" charset="0"/>
              <a:buBlip>
                <a:blip r:embed="rId3"/>
              </a:buBlip>
              <a:defRPr/>
            </a:pPr>
            <a:r>
              <a:rPr lang="en-AU" smtClean="0"/>
              <a:t>BOP E-Learning List Serv</a:t>
            </a:r>
          </a:p>
          <a:p>
            <a:pPr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AU" i="1" smtClean="0">
                <a:solidFill>
                  <a:srgbClr val="FF0000"/>
                </a:solidFill>
              </a:rPr>
              <a:t>What else?</a:t>
            </a:r>
            <a:endParaRPr lang="en-US" i="1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mtClean="0"/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0" y="0"/>
            <a:ext cx="2263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extra bits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4"/>
          <a:srcRect l="10963" t="16393" r="13730"/>
          <a:stretch>
            <a:fillRect/>
          </a:stretch>
        </p:blipFill>
        <p:spPr bwMode="auto">
          <a:xfrm rot="1382592">
            <a:off x="6005513" y="4511675"/>
            <a:ext cx="182245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54113">
            <a:off x="7150100" y="1946275"/>
            <a:ext cx="1747838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5000625"/>
            <a:ext cx="1760537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3" y="5072063"/>
            <a:ext cx="3095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306786">
            <a:off x="7410450" y="144463"/>
            <a:ext cx="101441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70C0"/>
                </a:solidFill>
                <a:latin typeface="Arial Rounded MT Bold" pitchFamily="34" charset="0"/>
              </a:rPr>
              <a:t>Creating Awareness</a:t>
            </a:r>
            <a:endParaRPr lang="en-US" dirty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FFFF"/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NZ" sz="2400" b="1" dirty="0" smtClean="0">
                <a:solidFill>
                  <a:schemeClr val="bg1"/>
                </a:solidFill>
                <a:latin typeface="Century Gothic" pitchFamily="34" charset="0"/>
              </a:rPr>
              <a:t>By the end of this 45 minute session…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NZ" sz="2400" dirty="0" smtClean="0">
              <a:latin typeface="Century Gothic" pitchFamily="34" charset="0"/>
            </a:endParaRPr>
          </a:p>
          <a:p>
            <a:pPr fontAlgn="auto">
              <a:spcAft>
                <a:spcPts val="0"/>
              </a:spcAft>
              <a:buBlip>
                <a:blip r:embed="rId3"/>
              </a:buBlip>
              <a:defRPr/>
            </a:pPr>
            <a:r>
              <a:rPr lang="en-NZ" sz="2400" dirty="0" smtClean="0">
                <a:latin typeface="Century Gothic" pitchFamily="34" charset="0"/>
              </a:rPr>
              <a:t>Be </a:t>
            </a:r>
            <a:r>
              <a:rPr lang="en-NZ" sz="2400" dirty="0" smtClean="0">
                <a:latin typeface="Century Gothic" pitchFamily="34" charset="0"/>
              </a:rPr>
              <a:t>familiar with a few handy </a:t>
            </a:r>
            <a:r>
              <a:rPr lang="en-NZ" sz="2400" dirty="0" smtClean="0">
                <a:latin typeface="Century Gothic" pitchFamily="34" charset="0"/>
              </a:rPr>
              <a:t>hints</a:t>
            </a:r>
          </a:p>
          <a:p>
            <a:pPr fontAlgn="auto">
              <a:spcAft>
                <a:spcPts val="0"/>
              </a:spcAft>
              <a:buBlip>
                <a:blip r:embed="rId3"/>
              </a:buBlip>
              <a:defRPr/>
            </a:pPr>
            <a:r>
              <a:rPr lang="en-NZ" sz="2400" dirty="0" smtClean="0">
                <a:latin typeface="Century Gothic" pitchFamily="34" charset="0"/>
              </a:rPr>
              <a:t>T</a:t>
            </a:r>
            <a:r>
              <a:rPr lang="en-NZ" sz="2400" dirty="0" smtClean="0">
                <a:latin typeface="Century Gothic" pitchFamily="34" charset="0"/>
              </a:rPr>
              <a:t>o </a:t>
            </a:r>
            <a:r>
              <a:rPr lang="en-NZ" sz="2400" dirty="0" smtClean="0">
                <a:latin typeface="Century Gothic" pitchFamily="34" charset="0"/>
              </a:rPr>
              <a:t>assist you in making LIFE as a BEGINNING TEACHER less </a:t>
            </a:r>
            <a:r>
              <a:rPr lang="en-NZ" sz="2400" dirty="0" smtClean="0">
                <a:latin typeface="Century Gothic" pitchFamily="34" charset="0"/>
              </a:rPr>
              <a:t>hectic</a:t>
            </a:r>
          </a:p>
          <a:p>
            <a:pPr fontAlgn="auto">
              <a:spcAft>
                <a:spcPts val="0"/>
              </a:spcAft>
              <a:buBlip>
                <a:blip r:embed="rId3"/>
              </a:buBlip>
              <a:defRPr/>
            </a:pPr>
            <a:r>
              <a:rPr lang="en-NZ" sz="2400" dirty="0" smtClean="0">
                <a:latin typeface="Century Gothic" pitchFamily="34" charset="0"/>
              </a:rPr>
              <a:t>Be </a:t>
            </a:r>
            <a:r>
              <a:rPr lang="en-NZ" sz="2400" dirty="0" smtClean="0">
                <a:latin typeface="Century Gothic" pitchFamily="34" charset="0"/>
              </a:rPr>
              <a:t>KEEN and ENTHUSIASTIC to more so explore </a:t>
            </a:r>
            <a:r>
              <a:rPr lang="en-NZ" sz="2400" dirty="0" smtClean="0">
                <a:latin typeface="Century Gothic" pitchFamily="34" charset="0"/>
              </a:rPr>
              <a:t>cyberspace</a:t>
            </a:r>
          </a:p>
          <a:p>
            <a:pPr fontAlgn="auto">
              <a:spcAft>
                <a:spcPts val="0"/>
              </a:spcAft>
              <a:buBlip>
                <a:blip r:embed="rId3"/>
              </a:buBlip>
              <a:defRPr/>
            </a:pPr>
            <a:r>
              <a:rPr lang="en-NZ" sz="2400" dirty="0" smtClean="0">
                <a:latin typeface="Century Gothic" pitchFamily="34" charset="0"/>
              </a:rPr>
              <a:t>Increase your </a:t>
            </a:r>
            <a:r>
              <a:rPr lang="en-NZ" sz="2400" dirty="0" smtClean="0">
                <a:latin typeface="Century Gothic" pitchFamily="34" charset="0"/>
              </a:rPr>
              <a:t>personal knowledge and understanding of ‘top tools for teaching and learning,’ why you might use them and how they can be integrated into your </a:t>
            </a:r>
            <a:r>
              <a:rPr lang="en-NZ" sz="2400" dirty="0" smtClean="0">
                <a:latin typeface="Century Gothic" pitchFamily="34" charset="0"/>
              </a:rPr>
              <a:t>practice</a:t>
            </a:r>
            <a:endParaRPr lang="en-NZ" sz="2400" dirty="0" smtClean="0">
              <a:latin typeface="Century Gothic" pitchFamily="34" charset="0"/>
            </a:endParaRPr>
          </a:p>
        </p:txBody>
      </p:sp>
      <p:pic>
        <p:nvPicPr>
          <p:cNvPr id="5" name="Content Placeholder 3" descr="engage2.jpg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 flipH="1">
            <a:off x="7715272" y="357166"/>
            <a:ext cx="1143009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70C0"/>
                </a:solidFill>
                <a:latin typeface="Arial Rounded MT Bold" pitchFamily="34" charset="0"/>
              </a:rPr>
              <a:t>Top Tools – A quick FIX…</a:t>
            </a:r>
            <a:endParaRPr lang="en-US" dirty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FFFF"/>
            </a:solidFill>
          </a:ln>
        </p:spPr>
        <p:txBody>
          <a:bodyPr rtlCol="0">
            <a:noAutofit/>
          </a:bodyPr>
          <a:lstStyle/>
          <a:p>
            <a:pPr eaLnBrk="0" hangingPunct="0"/>
            <a:r>
              <a:rPr lang="en-US" sz="1800" dirty="0" smtClean="0">
                <a:latin typeface="Century Gothic" pitchFamily="34" charset="0"/>
              </a:rPr>
              <a:t>Instant messenger - </a:t>
            </a:r>
            <a:r>
              <a:rPr lang="en-US" sz="1800" b="1" dirty="0" smtClean="0">
                <a:latin typeface="Century Gothic" pitchFamily="34" charset="0"/>
              </a:rPr>
              <a:t>Skype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Social bookmarking tool - </a:t>
            </a:r>
            <a:r>
              <a:rPr lang="en-US" sz="1800" b="1" dirty="0" smtClean="0">
                <a:latin typeface="Century Gothic" pitchFamily="34" charset="0"/>
              </a:rPr>
              <a:t>Delicious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err="1" smtClean="0">
                <a:latin typeface="Century Gothic" pitchFamily="34" charset="0"/>
              </a:rPr>
              <a:t>RSS</a:t>
            </a:r>
            <a:r>
              <a:rPr lang="en-US" sz="1800" dirty="0" smtClean="0">
                <a:latin typeface="Century Gothic" pitchFamily="34" charset="0"/>
              </a:rPr>
              <a:t> reader - </a:t>
            </a:r>
            <a:r>
              <a:rPr lang="en-US" sz="1800" b="1" dirty="0" smtClean="0">
                <a:latin typeface="Century Gothic" pitchFamily="34" charset="0"/>
              </a:rPr>
              <a:t>Google Reader 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Office suite - </a:t>
            </a:r>
            <a:r>
              <a:rPr lang="en-US" sz="1800" b="1" dirty="0" smtClean="0">
                <a:latin typeface="Century Gothic" pitchFamily="34" charset="0"/>
              </a:rPr>
              <a:t>Google Docs 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Mind mapping tool - </a:t>
            </a:r>
            <a:r>
              <a:rPr lang="en-US" sz="1800" b="1" dirty="0" err="1" smtClean="0">
                <a:latin typeface="Century Gothic" pitchFamily="34" charset="0"/>
              </a:rPr>
              <a:t>FreeMind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Start page tool - </a:t>
            </a:r>
            <a:r>
              <a:rPr lang="en-US" sz="1800" b="1" dirty="0" err="1" smtClean="0">
                <a:latin typeface="Century Gothic" pitchFamily="34" charset="0"/>
              </a:rPr>
              <a:t>iGoogle</a:t>
            </a:r>
            <a:r>
              <a:rPr lang="en-US" sz="1800" dirty="0" smtClean="0">
                <a:latin typeface="Century Gothic" pitchFamily="34" charset="0"/>
              </a:rPr>
              <a:t> 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Blogging tool –</a:t>
            </a:r>
            <a:r>
              <a:rPr lang="en-US" sz="1800" b="1" dirty="0" err="1" smtClean="0">
                <a:latin typeface="Century Gothic" pitchFamily="34" charset="0"/>
              </a:rPr>
              <a:t>edublogs</a:t>
            </a:r>
            <a:r>
              <a:rPr lang="en-US" sz="1800" b="1" dirty="0" smtClean="0">
                <a:latin typeface="Century Gothic" pitchFamily="34" charset="0"/>
              </a:rPr>
              <a:t>/blogger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Wiki tool – </a:t>
            </a:r>
            <a:r>
              <a:rPr lang="en-US" sz="1800" b="1" dirty="0" err="1" smtClean="0">
                <a:latin typeface="Century Gothic" pitchFamily="34" charset="0"/>
              </a:rPr>
              <a:t>wikispaces</a:t>
            </a:r>
            <a:r>
              <a:rPr lang="en-US" sz="1800" b="1" dirty="0" smtClean="0">
                <a:latin typeface="Century Gothic" pitchFamily="34" charset="0"/>
              </a:rPr>
              <a:t>/</a:t>
            </a:r>
            <a:r>
              <a:rPr lang="en-US" sz="1800" b="1" dirty="0" err="1" smtClean="0">
                <a:latin typeface="Century Gothic" pitchFamily="34" charset="0"/>
              </a:rPr>
              <a:t>skrbl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Photo hosting and sharing tool - </a:t>
            </a:r>
            <a:r>
              <a:rPr lang="en-US" sz="1800" b="1" dirty="0" err="1" smtClean="0">
                <a:latin typeface="Century Gothic" pitchFamily="34" charset="0"/>
              </a:rPr>
              <a:t>Flickr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Presentation hosting and sharing tool - </a:t>
            </a:r>
            <a:r>
              <a:rPr lang="en-US" sz="1800" b="1" dirty="0" err="1" smtClean="0">
                <a:latin typeface="Century Gothic" pitchFamily="34" charset="0"/>
              </a:rPr>
              <a:t>Slideshare</a:t>
            </a:r>
            <a:endParaRPr lang="en-US" sz="1800" dirty="0" smtClean="0">
              <a:latin typeface="Century Gothic" pitchFamily="34" charset="0"/>
            </a:endParaRP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Video hosting and sharing tool - </a:t>
            </a:r>
            <a:r>
              <a:rPr lang="en-US" sz="1800" b="1" dirty="0" smtClean="0">
                <a:latin typeface="Century Gothic" pitchFamily="34" charset="0"/>
              </a:rPr>
              <a:t>YouTube</a:t>
            </a:r>
            <a:r>
              <a:rPr lang="en-US" sz="1800" dirty="0" smtClean="0">
                <a:latin typeface="Century Gothic" pitchFamily="34" charset="0"/>
              </a:rPr>
              <a:t> 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Collaborative presentation tool - </a:t>
            </a:r>
            <a:r>
              <a:rPr lang="en-US" sz="1800" b="1" dirty="0" err="1" smtClean="0">
                <a:latin typeface="Century Gothic" pitchFamily="34" charset="0"/>
              </a:rPr>
              <a:t>Voicethread</a:t>
            </a:r>
            <a:r>
              <a:rPr lang="en-US" sz="1800" dirty="0" smtClean="0">
                <a:latin typeface="Century Gothic" pitchFamily="34" charset="0"/>
              </a:rPr>
              <a:t> 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Podcasting tool - </a:t>
            </a:r>
            <a:r>
              <a:rPr lang="en-US" sz="1800" b="1" dirty="0" smtClean="0">
                <a:latin typeface="Century Gothic" pitchFamily="34" charset="0"/>
              </a:rPr>
              <a:t>Audacity</a:t>
            </a:r>
            <a:r>
              <a:rPr lang="en-US" sz="1800" dirty="0" smtClean="0">
                <a:latin typeface="Century Gothic" pitchFamily="34" charset="0"/>
              </a:rPr>
              <a:t>   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Screen capture/ casting tool - </a:t>
            </a:r>
            <a:r>
              <a:rPr lang="en-US" sz="1800" b="1" dirty="0" smtClean="0">
                <a:latin typeface="Century Gothic" pitchFamily="34" charset="0"/>
              </a:rPr>
              <a:t>Jing</a:t>
            </a:r>
            <a:r>
              <a:rPr lang="en-US" sz="1800" dirty="0" smtClean="0">
                <a:latin typeface="Century Gothic" pitchFamily="34" charset="0"/>
              </a:rPr>
              <a:t> </a:t>
            </a:r>
          </a:p>
          <a:p>
            <a:pPr eaLnBrk="0" hangingPunct="0"/>
            <a:r>
              <a:rPr lang="en-US" sz="1800" dirty="0" smtClean="0">
                <a:latin typeface="Century Gothic" pitchFamily="34" charset="0"/>
              </a:rPr>
              <a:t>Polling and survey tool – </a:t>
            </a:r>
            <a:r>
              <a:rPr lang="en-US" sz="1800" b="1" dirty="0" smtClean="0">
                <a:latin typeface="Century Gothic" pitchFamily="34" charset="0"/>
              </a:rPr>
              <a:t>Survey Monkey + </a:t>
            </a:r>
            <a:r>
              <a:rPr lang="en-US" sz="1800" b="1" dirty="0" err="1" smtClean="0">
                <a:latin typeface="Century Gothic" pitchFamily="34" charset="0"/>
              </a:rPr>
              <a:t>PollDaddy</a:t>
            </a:r>
            <a:r>
              <a:rPr lang="en-US" sz="1800" b="1" dirty="0" smtClean="0">
                <a:latin typeface="Century Gothic" pitchFamily="34" charset="0"/>
              </a:rPr>
              <a:t> </a:t>
            </a:r>
          </a:p>
        </p:txBody>
      </p:sp>
      <p:pic>
        <p:nvPicPr>
          <p:cNvPr id="5" name="Content Placeholder 3" descr="engage2.jpg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 flipH="1">
            <a:off x="7715272" y="357166"/>
            <a:ext cx="1143009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 txBox="1">
            <a:spLocks/>
          </p:cNvSpPr>
          <p:nvPr/>
        </p:nvSpPr>
        <p:spPr bwMode="auto">
          <a:xfrm>
            <a:off x="357188" y="500063"/>
            <a:ext cx="82296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Instant messenger - </a:t>
            </a:r>
            <a:r>
              <a:rPr lang="en-US" sz="2000" b="1" dirty="0">
                <a:latin typeface="Century Gothic" pitchFamily="34" charset="0"/>
              </a:rPr>
              <a:t>Skype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Social bookmarking tool - </a:t>
            </a:r>
            <a:r>
              <a:rPr lang="en-US" sz="2000" b="1" dirty="0">
                <a:latin typeface="Century Gothic" pitchFamily="34" charset="0"/>
              </a:rPr>
              <a:t>Delicious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 err="1">
                <a:latin typeface="Century Gothic" pitchFamily="34" charset="0"/>
              </a:rPr>
              <a:t>RSS</a:t>
            </a:r>
            <a:r>
              <a:rPr lang="en-US" sz="2000" dirty="0">
                <a:latin typeface="Century Gothic" pitchFamily="34" charset="0"/>
              </a:rPr>
              <a:t> reader - </a:t>
            </a:r>
            <a:r>
              <a:rPr lang="en-US" sz="2000" b="1" dirty="0">
                <a:latin typeface="Century Gothic" pitchFamily="34" charset="0"/>
              </a:rPr>
              <a:t>Google Reader 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Office suite - </a:t>
            </a:r>
            <a:r>
              <a:rPr lang="en-US" sz="2000" b="1" dirty="0">
                <a:latin typeface="Century Gothic" pitchFamily="34" charset="0"/>
              </a:rPr>
              <a:t>Google Docs 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Mind mapping tool - </a:t>
            </a:r>
            <a:r>
              <a:rPr lang="en-US" sz="2000" b="1" dirty="0" err="1">
                <a:latin typeface="Century Gothic" pitchFamily="34" charset="0"/>
              </a:rPr>
              <a:t>FreeMind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Start page tool - </a:t>
            </a:r>
            <a:r>
              <a:rPr lang="en-US" sz="2000" b="1" dirty="0" err="1">
                <a:latin typeface="Century Gothic" pitchFamily="34" charset="0"/>
              </a:rPr>
              <a:t>iGoogle</a:t>
            </a:r>
            <a:r>
              <a:rPr lang="en-US" sz="2000" dirty="0">
                <a:latin typeface="Century Gothic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Blogging tool –</a:t>
            </a:r>
            <a:r>
              <a:rPr lang="en-US" sz="2000" b="1" dirty="0" err="1">
                <a:latin typeface="Century Gothic" pitchFamily="34" charset="0"/>
              </a:rPr>
              <a:t>edublogs</a:t>
            </a:r>
            <a:r>
              <a:rPr lang="en-US" sz="2000" b="1" dirty="0">
                <a:latin typeface="Century Gothic" pitchFamily="34" charset="0"/>
              </a:rPr>
              <a:t>/blogger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Wiki tool – </a:t>
            </a:r>
            <a:r>
              <a:rPr lang="en-US" sz="2000" b="1" dirty="0" err="1">
                <a:latin typeface="Century Gothic" pitchFamily="34" charset="0"/>
              </a:rPr>
              <a:t>wikispaces</a:t>
            </a:r>
            <a:r>
              <a:rPr lang="en-US" sz="2000" b="1" dirty="0">
                <a:latin typeface="Century Gothic" pitchFamily="34" charset="0"/>
              </a:rPr>
              <a:t>/</a:t>
            </a:r>
            <a:r>
              <a:rPr lang="en-US" sz="2000" b="1" dirty="0" err="1">
                <a:latin typeface="Century Gothic" pitchFamily="34" charset="0"/>
              </a:rPr>
              <a:t>skrbl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Photo hosting and sharing tool - </a:t>
            </a:r>
            <a:r>
              <a:rPr lang="en-US" sz="2000" b="1" dirty="0" err="1">
                <a:latin typeface="Century Gothic" pitchFamily="34" charset="0"/>
              </a:rPr>
              <a:t>Flickr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Presentation hosting and sharing tool - </a:t>
            </a:r>
            <a:r>
              <a:rPr lang="en-US" sz="2000" b="1" dirty="0" err="1">
                <a:latin typeface="Century Gothic" pitchFamily="34" charset="0"/>
              </a:rPr>
              <a:t>Slideshare</a:t>
            </a:r>
            <a:endParaRPr lang="en-US" sz="2000" dirty="0">
              <a:latin typeface="Century Gothic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Video hosting and sharing tool - </a:t>
            </a:r>
            <a:r>
              <a:rPr lang="en-US" sz="2000" b="1" dirty="0">
                <a:latin typeface="Century Gothic" pitchFamily="34" charset="0"/>
              </a:rPr>
              <a:t>YouTube</a:t>
            </a:r>
            <a:r>
              <a:rPr lang="en-US" sz="2000" dirty="0">
                <a:latin typeface="Century Gothic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Collaborative presentation tool - </a:t>
            </a:r>
            <a:r>
              <a:rPr lang="en-US" sz="2000" b="1" dirty="0" err="1">
                <a:latin typeface="Century Gothic" pitchFamily="34" charset="0"/>
              </a:rPr>
              <a:t>Voicethread</a:t>
            </a:r>
            <a:r>
              <a:rPr lang="en-US" sz="2000" dirty="0">
                <a:latin typeface="Century Gothic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Podcasting tool - </a:t>
            </a:r>
            <a:r>
              <a:rPr lang="en-US" sz="2000" b="1" dirty="0">
                <a:latin typeface="Century Gothic" pitchFamily="34" charset="0"/>
              </a:rPr>
              <a:t>Audacity</a:t>
            </a:r>
            <a:r>
              <a:rPr lang="en-US" sz="2000" dirty="0">
                <a:latin typeface="Century Gothic" pitchFamily="34" charset="0"/>
              </a:rPr>
              <a:t>  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Screen capture/ casting tool - </a:t>
            </a:r>
            <a:r>
              <a:rPr lang="en-US" sz="2000" b="1" dirty="0">
                <a:latin typeface="Century Gothic" pitchFamily="34" charset="0"/>
              </a:rPr>
              <a:t>Jing</a:t>
            </a:r>
            <a:r>
              <a:rPr lang="en-US" sz="2000" dirty="0">
                <a:latin typeface="Century Gothic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latin typeface="Century Gothic" pitchFamily="34" charset="0"/>
              </a:rPr>
              <a:t>Polling and survey tool – </a:t>
            </a:r>
            <a:r>
              <a:rPr lang="en-US" sz="2000" b="1" dirty="0">
                <a:latin typeface="Century Gothic" pitchFamily="34" charset="0"/>
              </a:rPr>
              <a:t>Survey Monkey + </a:t>
            </a:r>
            <a:r>
              <a:rPr lang="en-US" sz="2000" b="1" dirty="0" err="1">
                <a:latin typeface="Century Gothic" pitchFamily="34" charset="0"/>
              </a:rPr>
              <a:t>PollDaddy</a:t>
            </a:r>
            <a:r>
              <a:rPr lang="en-US" sz="2000" b="1" dirty="0">
                <a:latin typeface="Century Gothic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en-US" sz="1400" dirty="0">
              <a:latin typeface="Century Gothic" pitchFamily="34" charset="0"/>
            </a:endParaRPr>
          </a:p>
        </p:txBody>
      </p:sp>
      <p:pic>
        <p:nvPicPr>
          <p:cNvPr id="6" name="Content Placeholder 3" descr="engage2.jpg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 bwMode="auto">
          <a:xfrm flipH="1">
            <a:off x="6929453" y="2000240"/>
            <a:ext cx="1857389" cy="3714776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214313" y="-71438"/>
            <a:ext cx="8397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 b="1">
                <a:solidFill>
                  <a:srgbClr val="0070C0"/>
                </a:solidFill>
                <a:latin typeface="Calibri" pitchFamily="34" charset="0"/>
              </a:rPr>
              <a:t>top tools for teaching and learning </a:t>
            </a:r>
            <a:r>
              <a:rPr lang="en-NZ" sz="3200">
                <a:solidFill>
                  <a:srgbClr val="0070C0"/>
                </a:solidFill>
                <a:latin typeface="Calibri" pitchFamily="34" charset="0"/>
              </a:rPr>
              <a:t>-quick fix</a:t>
            </a:r>
            <a:endParaRPr lang="en-US" sz="320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5" y="6000750"/>
            <a:ext cx="38576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400" dirty="0">
                <a:latin typeface="+mj-lt"/>
                <a:hlinkClick r:id="rId4"/>
              </a:rPr>
              <a:t>2008 – Top 100 Tools – c4lpt</a:t>
            </a:r>
            <a:endParaRPr lang="en-US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1428750" y="1109663"/>
            <a:ext cx="8229600" cy="6143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000" smtClean="0"/>
              <a:t> 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38225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114550"/>
            <a:ext cx="103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92755">
            <a:off x="214313" y="4443413"/>
            <a:ext cx="1104900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" y="3043238"/>
            <a:ext cx="12827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Box 11"/>
          <p:cNvSpPr txBox="1">
            <a:spLocks noChangeArrowheads="1"/>
          </p:cNvSpPr>
          <p:nvPr/>
        </p:nvSpPr>
        <p:spPr bwMode="auto">
          <a:xfrm>
            <a:off x="6929438" y="0"/>
            <a:ext cx="2214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De.li.ci.ous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7176" name="Picture 2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905832">
            <a:off x="7546975" y="5969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TextBox 14"/>
          <p:cNvSpPr txBox="1">
            <a:spLocks noChangeArrowheads="1"/>
          </p:cNvSpPr>
          <p:nvPr/>
        </p:nvSpPr>
        <p:spPr bwMode="auto">
          <a:xfrm>
            <a:off x="0" y="0"/>
            <a:ext cx="6038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social bookmarking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7178" name="Content Placeholder 2"/>
          <p:cNvSpPr txBox="1">
            <a:spLocks/>
          </p:cNvSpPr>
          <p:nvPr/>
        </p:nvSpPr>
        <p:spPr bwMode="auto">
          <a:xfrm>
            <a:off x="1428750" y="2071688"/>
            <a:ext cx="822960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1400">
                <a:latin typeface="Calibri" pitchFamily="34" charset="0"/>
              </a:rPr>
              <a:t>Your bookmarks are available on any machine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1400">
                <a:latin typeface="Calibri" pitchFamily="34" charset="0"/>
              </a:rPr>
              <a:t>Tagging feature allows for websites to be summarised for future reference </a:t>
            </a:r>
            <a:r>
              <a:rPr lang="en-NZ" sz="1400">
                <a:latin typeface="Calibri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Install delicious badges for easy access to your account. – Saves being distracted by other websites.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Find out what others are booking by  adding them to your network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Integrates Firefox Favourites</a:t>
            </a:r>
            <a:endParaRPr lang="en-US" sz="1400">
              <a:latin typeface="Calibri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428750" y="3543300"/>
            <a:ext cx="82296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NZ" sz="1400" dirty="0">
                <a:latin typeface="+mj-lt"/>
              </a:rPr>
              <a:t>Organisation of bookmarks needs to be thought through and may require revisiting.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 Lacks visual display of bookmarks</a:t>
            </a:r>
            <a:endParaRPr lang="en-US" sz="1400" dirty="0">
              <a:latin typeface="+mj-lt"/>
            </a:endParaRPr>
          </a:p>
        </p:txBody>
      </p:sp>
      <p:sp>
        <p:nvSpPr>
          <p:cNvPr id="7180" name="Content Placeholder 2"/>
          <p:cNvSpPr txBox="1">
            <a:spLocks/>
          </p:cNvSpPr>
          <p:nvPr/>
        </p:nvSpPr>
        <p:spPr bwMode="auto">
          <a:xfrm>
            <a:off x="1428750" y="4600575"/>
            <a:ext cx="82296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en-US" sz="2000">
                <a:latin typeface="Calibri" pitchFamily="34" charset="0"/>
              </a:rPr>
              <a:t> 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485900" y="4657725"/>
            <a:ext cx="82296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Special interest groups  such as reading groups have their own delicious account and/or tagging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NZ" sz="1400" dirty="0">
                <a:latin typeface="+mj-lt"/>
              </a:rPr>
              <a:t>          words.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You can link from your blog to your bookmarks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Ideas include: PD for staff , subject  links...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NZ" sz="1400" dirty="0">
              <a:latin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1285875" y="1100138"/>
            <a:ext cx="822960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         Web-based bookmarking,  this means you can access your bookmarks from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        any computer and tag them accordingly.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         </a:t>
            </a:r>
          </a:p>
        </p:txBody>
      </p:sp>
      <p:sp>
        <p:nvSpPr>
          <p:cNvPr id="15" name="Rectangle 14"/>
          <p:cNvSpPr/>
          <p:nvPr/>
        </p:nvSpPr>
        <p:spPr>
          <a:xfrm rot="20594026">
            <a:off x="5616460" y="5366898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1357313" y="928688"/>
            <a:ext cx="9086850" cy="10715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smtClean="0">
                <a:hlinkClick r:id="rId3"/>
              </a:rPr>
              <a:t>WikiSpaces</a:t>
            </a:r>
            <a:r>
              <a:rPr lang="en-US" sz="1400" i="1" smtClean="0"/>
              <a:t>  is a user-friendly free wiki host providing space, visual page editing, and discussion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smtClean="0"/>
              <a:t> areas.  Educators can create advertising free wikis. A great tool for collaborative projects and staff 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smtClean="0"/>
              <a:t>sharing. </a:t>
            </a:r>
            <a:r>
              <a:rPr lang="en-US" sz="1400" i="1" smtClean="0">
                <a:hlinkClick r:id="rId4"/>
              </a:rPr>
              <a:t>http://educationalsoftware.wikispaces.com/Wikis</a:t>
            </a:r>
            <a:endParaRPr lang="en-US" sz="1400" i="1" smtClean="0"/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1400" i="1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571500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56054">
            <a:off x="404813" y="1625600"/>
            <a:ext cx="873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342900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3" y="2286000"/>
            <a:ext cx="1282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7572375" y="0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Wiki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8200" name="Picture 2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396155">
            <a:off x="6594475" y="279400"/>
            <a:ext cx="1500188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Box 10"/>
          <p:cNvSpPr txBox="1">
            <a:spLocks noChangeArrowheads="1"/>
          </p:cNvSpPr>
          <p:nvPr/>
        </p:nvSpPr>
        <p:spPr bwMode="auto">
          <a:xfrm>
            <a:off x="0" y="0"/>
            <a:ext cx="279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wikis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8202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320468">
            <a:off x="8294688" y="406400"/>
            <a:ext cx="80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214438" y="3857625"/>
            <a:ext cx="90868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NZ" sz="3200" dirty="0">
                <a:latin typeface="+mn-lt"/>
              </a:rPr>
              <a:t> </a:t>
            </a:r>
            <a:r>
              <a:rPr lang="en-NZ" sz="1400" dirty="0">
                <a:latin typeface="+mj-lt"/>
              </a:rPr>
              <a:t>NZ Examples : </a:t>
            </a:r>
            <a:r>
              <a:rPr lang="en-NZ" sz="1400" dirty="0">
                <a:latin typeface="+mj-lt"/>
                <a:hlinkClick r:id="rId12"/>
              </a:rPr>
              <a:t>http://nzedublogs.wikispaces.com/classes+and+students+using+wikis</a:t>
            </a:r>
            <a:endParaRPr lang="en-NZ" sz="1400" dirty="0">
              <a:latin typeface="+mj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sz="3200" dirty="0">
              <a:latin typeface="+mn-lt"/>
            </a:endParaRPr>
          </a:p>
        </p:txBody>
      </p:sp>
      <p:graphicFrame>
        <p:nvGraphicFramePr>
          <p:cNvPr id="12" name="Group 53"/>
          <p:cNvGraphicFramePr>
            <a:graphicFrameLocks noGrp="1"/>
          </p:cNvGraphicFramePr>
          <p:nvPr/>
        </p:nvGraphicFramePr>
        <p:xfrm>
          <a:off x="571500" y="4429125"/>
          <a:ext cx="7924800" cy="2168264"/>
        </p:xfrm>
        <a:graphic>
          <a:graphicData uri="http://schemas.openxmlformats.org/drawingml/2006/table">
            <a:tbl>
              <a:tblPr/>
              <a:tblGrid>
                <a:gridCol w="3962400"/>
                <a:gridCol w="3962400"/>
              </a:tblGrid>
              <a:tr h="25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Blogs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Wikis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83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Online diaries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Some people can make main entries (posts), anyone can comment. (This depends on how you set it up!)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degree of control by the administrator.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Easier to keep tidy.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Editable webpages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Some people can make changes to any part of the page. (This depends on how you set it up!)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potential for participation.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A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Greater flexibility in layout and organisation.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5" name="Content Placeholder 2"/>
          <p:cNvSpPr txBox="1">
            <a:spLocks/>
          </p:cNvSpPr>
          <p:nvPr/>
        </p:nvSpPr>
        <p:spPr bwMode="auto">
          <a:xfrm>
            <a:off x="1414463" y="1928813"/>
            <a:ext cx="9086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Educators get advertising-free wikis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Quick and easy to setup and use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Options re management of space are easily modified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Students can be assigned individual usernames and passwords without needing to </a:t>
            </a:r>
          </a:p>
          <a:p>
            <a:pPr marL="342900" indent="-342900">
              <a:spcBef>
                <a:spcPct val="20000"/>
              </a:spcBef>
            </a:pPr>
            <a:r>
              <a:rPr lang="en-NZ" sz="1400">
                <a:latin typeface="Calibri" pitchFamily="34" charset="0"/>
              </a:rPr>
              <a:t>         register with an email address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NZ" sz="14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sz="3200">
              <a:latin typeface="Calibri" pitchFamily="34" charset="0"/>
            </a:endParaRPr>
          </a:p>
        </p:txBody>
      </p:sp>
      <p:sp>
        <p:nvSpPr>
          <p:cNvPr id="8216" name="Content Placeholder 2"/>
          <p:cNvSpPr txBox="1">
            <a:spLocks/>
          </p:cNvSpPr>
          <p:nvPr/>
        </p:nvSpPr>
        <p:spPr bwMode="auto">
          <a:xfrm>
            <a:off x="1428750" y="3357563"/>
            <a:ext cx="9086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Does not allow for simultaneous editing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en-NZ" sz="1400">
                <a:latin typeface="Calibri" pitchFamily="34" charset="0"/>
              </a:rPr>
              <a:t>Same privileges re access applies to whole wiki- individual pages cannot be locked</a:t>
            </a:r>
            <a:endParaRPr 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71563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286000"/>
            <a:ext cx="103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4681538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3214688"/>
            <a:ext cx="12827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13"/>
          <p:cNvSpPr txBox="1">
            <a:spLocks noChangeArrowheads="1"/>
          </p:cNvSpPr>
          <p:nvPr/>
        </p:nvSpPr>
        <p:spPr bwMode="auto">
          <a:xfrm>
            <a:off x="6929438" y="0"/>
            <a:ext cx="2214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Voice Thread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9223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683896">
            <a:off x="7823200" y="612775"/>
            <a:ext cx="1238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Box 15"/>
          <p:cNvSpPr txBox="1">
            <a:spLocks noChangeArrowheads="1"/>
          </p:cNvSpPr>
          <p:nvPr/>
        </p:nvSpPr>
        <p:spPr bwMode="auto">
          <a:xfrm>
            <a:off x="0" y="0"/>
            <a:ext cx="645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3600">
                <a:solidFill>
                  <a:srgbClr val="0070C0"/>
                </a:solidFill>
                <a:latin typeface="Arial Rounded MT Bold" pitchFamily="34" charset="0"/>
              </a:rPr>
              <a:t>best 4 project collaboration </a:t>
            </a:r>
            <a:endParaRPr lang="en-US" sz="360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50" y="1055688"/>
            <a:ext cx="6357938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“It is a way of sharing photos but also a way of having people collaborate using the photos by adding comments to the photos. It is a sort of mix between slideshows and podcasting”.  (Suzie Vesper)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0188" y="2339975"/>
            <a:ext cx="6357937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Unique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Free and very easy to use.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Free ordinary accounts for educators still exist.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     There is a one time, $10 verification fee to join the ED.VoiceThread community.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j-lt"/>
              </a:rPr>
              <a:t>      This has added security benefits for classroom use.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227" name="TextBox 13"/>
          <p:cNvSpPr txBox="1">
            <a:spLocks noChangeArrowheads="1"/>
          </p:cNvSpPr>
          <p:nvPr/>
        </p:nvSpPr>
        <p:spPr bwMode="auto">
          <a:xfrm>
            <a:off x="4643438" y="2214563"/>
            <a:ext cx="71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50" y="5057775"/>
            <a:ext cx="7777163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Link to Ideas and  Examples: </a:t>
            </a:r>
            <a:r>
              <a:rPr lang="en-NZ" sz="1400" dirty="0">
                <a:latin typeface="+mj-lt"/>
                <a:hlinkClick r:id="rId9"/>
              </a:rPr>
              <a:t>http://www.education-world.com/a_tech/columnists/dyck/dyck023.shtml</a:t>
            </a:r>
            <a:endParaRPr lang="en-NZ" sz="1400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25" y="3687763"/>
            <a:ext cx="72866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Voice threads can take a while to load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Students may need to be added as identities by the teacher so that they do not need to setup individual accounts.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You can only contribute to a voicethread if you are a registered user or have a voice thread identity.</a:t>
            </a:r>
            <a:endParaRPr lang="en-US" dirty="0"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20594026">
            <a:off x="972991" y="5652626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4071938"/>
            <a:ext cx="5078413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7572375" y="0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Quia</a:t>
            </a:r>
            <a:endParaRPr lang="en-US" sz="2400">
              <a:latin typeface="Arial Rounded MT Bold" pitchFamily="34" charset="0"/>
            </a:endParaRPr>
          </a:p>
        </p:txBody>
      </p:sp>
      <p:pic>
        <p:nvPicPr>
          <p:cNvPr id="10244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16445">
            <a:off x="7791450" y="617538"/>
            <a:ext cx="11144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714375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1714500"/>
            <a:ext cx="1031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610158">
            <a:off x="446088" y="3946525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652876">
            <a:off x="285750" y="2633663"/>
            <a:ext cx="12827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Title 10"/>
          <p:cNvSpPr>
            <a:spLocks noGrp="1"/>
          </p:cNvSpPr>
          <p:nvPr>
            <p:ph type="title"/>
          </p:nvPr>
        </p:nvSpPr>
        <p:spPr>
          <a:xfrm>
            <a:off x="0" y="0"/>
            <a:ext cx="5122863" cy="646113"/>
          </a:xfrm>
        </p:spPr>
        <p:txBody>
          <a:bodyPr wrap="none">
            <a:spAutoFit/>
          </a:bodyPr>
          <a:lstStyle/>
          <a:p>
            <a:r>
              <a:rPr lang="en-NZ" sz="3600" smtClean="0">
                <a:solidFill>
                  <a:srgbClr val="0070C0"/>
                </a:solidFill>
                <a:latin typeface="Arial Rounded MT Bold" pitchFamily="34" charset="0"/>
              </a:rPr>
              <a:t>best 4 creating games</a:t>
            </a:r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500" y="833438"/>
            <a:ext cx="585787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An easy to use quiz/game creator that offers over 15 different templates.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30 day free trial available: </a:t>
            </a:r>
            <a:r>
              <a:rPr lang="en-US" sz="1400" i="1" dirty="0">
                <a:latin typeface="+mj-lt"/>
                <a:hlinkClick r:id="rId10"/>
              </a:rPr>
              <a:t>http://www.quia.com/</a:t>
            </a:r>
            <a:endParaRPr lang="en-US" sz="1400" i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500" y="1473200"/>
            <a:ext cx="6786563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Suits all ages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Range of games and complexity -  Hangman to Jeopardy.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Web-based so games can be widely shared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Easy to use so the focus is on the thinking re content rather than the use of ‘quia’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All games are created using a similar format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Own media can be used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14500" y="3001963"/>
            <a:ext cx="67865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Not free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Lots of teacher directed / traditional material  on quia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500" y="3786188"/>
            <a:ext cx="778668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Students create games to demonstrate understanding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Share learning with whanau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1400" i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1400" i="1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 rot="20594026">
            <a:off x="6941187" y="2406243"/>
            <a:ext cx="2037478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74232">
            <a:off x="7532688" y="719138"/>
            <a:ext cx="7334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itle 10"/>
          <p:cNvSpPr>
            <a:spLocks noGrp="1"/>
          </p:cNvSpPr>
          <p:nvPr>
            <p:ph type="title"/>
          </p:nvPr>
        </p:nvSpPr>
        <p:spPr>
          <a:xfrm>
            <a:off x="285750" y="0"/>
            <a:ext cx="5962650" cy="646113"/>
          </a:xfrm>
        </p:spPr>
        <p:txBody>
          <a:bodyPr wrap="none">
            <a:spAutoFit/>
          </a:bodyPr>
          <a:lstStyle/>
          <a:p>
            <a:r>
              <a:rPr lang="en-NZ" sz="3600" smtClean="0">
                <a:solidFill>
                  <a:srgbClr val="0070C0"/>
                </a:solidFill>
                <a:latin typeface="Arial Rounded MT Bold" pitchFamily="34" charset="0"/>
              </a:rPr>
              <a:t>best 4 video conferencing</a:t>
            </a:r>
            <a:endParaRPr lang="en-US" sz="3600" smtClean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1109663"/>
            <a:ext cx="1104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2109788"/>
            <a:ext cx="10318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4324350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50" y="3038475"/>
            <a:ext cx="1282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00188" y="1000125"/>
            <a:ext cx="5929312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Make calls from your computer, free to other people on Skype, cheap to phones and mobiles across the world. Other skype features include: instant messaging, file transfer, short message service and video conferencing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  <a:hlinkClick r:id="rId9"/>
              </a:rPr>
              <a:t>http://www.skype.com/welcomeback/</a:t>
            </a:r>
            <a:endParaRPr lang="en-US" sz="1400" i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j-lt"/>
              </a:rPr>
              <a:t>.</a:t>
            </a:r>
          </a:p>
        </p:txBody>
      </p:sp>
      <p:sp>
        <p:nvSpPr>
          <p:cNvPr id="11273" name="TextBox 3"/>
          <p:cNvSpPr txBox="1">
            <a:spLocks noChangeArrowheads="1"/>
          </p:cNvSpPr>
          <p:nvPr/>
        </p:nvSpPr>
        <p:spPr bwMode="auto">
          <a:xfrm>
            <a:off x="7572375" y="0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400">
                <a:latin typeface="Arial Rounded MT Bold" pitchFamily="34" charset="0"/>
              </a:rPr>
              <a:t>Skype</a:t>
            </a:r>
            <a:endParaRPr lang="en-US" sz="2400">
              <a:latin typeface="Arial Rounded MT 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25" y="2190750"/>
            <a:ext cx="592931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Easy to use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Free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dirty="0">
                <a:latin typeface="+mj-lt"/>
              </a:rPr>
              <a:t>Can video conference with multiple people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63" y="4357688"/>
            <a:ext cx="59293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i="1" dirty="0">
                <a:latin typeface="+mj-lt"/>
              </a:rPr>
              <a:t>Great for  getting experts into your classroom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i="1" dirty="0">
                <a:latin typeface="+mj-lt"/>
                <a:hlinkClick r:id="rId10"/>
              </a:rPr>
              <a:t>Skyping those too unwell to come to school</a:t>
            </a:r>
            <a:endParaRPr lang="en-NZ" sz="1400" i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i="1" dirty="0">
                <a:latin typeface="+mj-lt"/>
              </a:rPr>
              <a:t>Keeping in touch with buddy classes/schools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NZ" sz="1400" i="1" dirty="0">
                <a:latin typeface="+mj-lt"/>
              </a:rPr>
              <a:t>Use with collaborative projects</a:t>
            </a:r>
            <a:endParaRPr lang="en-US" sz="1400" i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3063" y="3286125"/>
            <a:ext cx="5929312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Using some of Skype's collaborative tools and features can be problematic depending on their OS and skype version.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1400" dirty="0">
                <a:latin typeface="+mj-lt"/>
              </a:rPr>
              <a:t>Reliability is only as good as your internet connection/PC stability.</a:t>
            </a:r>
          </a:p>
        </p:txBody>
      </p:sp>
      <p:sp>
        <p:nvSpPr>
          <p:cNvPr id="15" name="Rectangle 14"/>
          <p:cNvSpPr/>
          <p:nvPr/>
        </p:nvSpPr>
        <p:spPr>
          <a:xfrm rot="20594026">
            <a:off x="5681994" y="4984808"/>
            <a:ext cx="313579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what else?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1585</Words>
  <Application>Microsoft Office PowerPoint</Application>
  <PresentationFormat>On-screen Show (4:3)</PresentationFormat>
  <Paragraphs>274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Calibri</vt:lpstr>
      <vt:lpstr>Arial</vt:lpstr>
      <vt:lpstr>Arial Rounded MT Bold</vt:lpstr>
      <vt:lpstr>Century Gothic</vt:lpstr>
      <vt:lpstr>Wingdings</vt:lpstr>
      <vt:lpstr>Arial Narrow</vt:lpstr>
      <vt:lpstr>Times New Roman</vt:lpstr>
      <vt:lpstr>Office Theme</vt:lpstr>
      <vt:lpstr>Slide 1</vt:lpstr>
      <vt:lpstr>Creating Awareness</vt:lpstr>
      <vt:lpstr>Top Tools – A quick FIX…</vt:lpstr>
      <vt:lpstr>Slide 4</vt:lpstr>
      <vt:lpstr>Slide 5</vt:lpstr>
      <vt:lpstr>Slide 6</vt:lpstr>
      <vt:lpstr>Slide 7</vt:lpstr>
      <vt:lpstr>best 4 creating games</vt:lpstr>
      <vt:lpstr>best 4 video conferencing</vt:lpstr>
      <vt:lpstr>Google Desktop Search </vt:lpstr>
      <vt:lpstr>Slide 11</vt:lpstr>
      <vt:lpstr>glogster   </vt:lpstr>
      <vt:lpstr>Slide 13</vt:lpstr>
      <vt:lpstr>best 4 office applications</vt:lpstr>
      <vt:lpstr>Slide 15</vt:lpstr>
      <vt:lpstr>  </vt:lpstr>
      <vt:lpstr>Slide 17</vt:lpstr>
      <vt:lpstr>Helpful sites for professional learning</vt:lpstr>
      <vt:lpstr>Slide 19</vt:lpstr>
    </vt:vector>
  </TitlesOfParts>
  <Company>University of Waikato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dreid</dc:creator>
  <cp:lastModifiedBy>dreid</cp:lastModifiedBy>
  <cp:revision>6</cp:revision>
  <dcterms:created xsi:type="dcterms:W3CDTF">2008-09-17T08:53:48Z</dcterms:created>
  <dcterms:modified xsi:type="dcterms:W3CDTF">2009-03-25T10:35:16Z</dcterms:modified>
</cp:coreProperties>
</file>